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3_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6" r:id="rId4"/>
    <p:sldId id="257" r:id="rId5"/>
    <p:sldId id="270" r:id="rId6"/>
    <p:sldId id="262" r:id="rId7"/>
    <p:sldId id="263" r:id="rId8"/>
    <p:sldId id="259" r:id="rId9"/>
    <p:sldId id="269" r:id="rId10"/>
    <p:sldId id="267" r:id="rId11"/>
    <p:sldId id="260" r:id="rId12"/>
    <p:sldId id="26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6" roundtripDataSignature="AMtx7mhWhb+W1yumm2FcEt003M6rOH/fW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A8BFDB-3E2A-1B3A-AC94-67453BFF7BC7}" name="Utilizador Convidado" initials="UC" userId="S::urn:spo:anon#22639df8cc6e8751fc04386f158523d5e0bafefd4805e2d03653df4dd8ce9d41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A9BFC0-B650-4FE5-982E-AF3F85357751}" v="290" dt="2024-05-26T18:41:27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2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Miguel Almeida Manuel" userId="94f757f7-1eee-45a8-8231-97582d10ed97" providerId="ADAL" clId="{9BA9BFC0-B650-4FE5-982E-AF3F85357751}"/>
    <pc:docChg chg="undo custSel addSld delSld modSld">
      <pc:chgData name="Pedro Miguel Almeida Manuel" userId="94f757f7-1eee-45a8-8231-97582d10ed97" providerId="ADAL" clId="{9BA9BFC0-B650-4FE5-982E-AF3F85357751}" dt="2024-05-26T18:41:27.924" v="319" actId="13822"/>
      <pc:docMkLst>
        <pc:docMk/>
      </pc:docMkLst>
      <pc:sldChg chg="addSp delSp modSp mod">
        <pc:chgData name="Pedro Miguel Almeida Manuel" userId="94f757f7-1eee-45a8-8231-97582d10ed97" providerId="ADAL" clId="{9BA9BFC0-B650-4FE5-982E-AF3F85357751}" dt="2024-05-26T13:32:14.711" v="42" actId="21"/>
        <pc:sldMkLst>
          <pc:docMk/>
          <pc:sldMk cId="0" sldId="257"/>
        </pc:sldMkLst>
        <pc:spChg chg="add del mod">
          <ac:chgData name="Pedro Miguel Almeida Manuel" userId="94f757f7-1eee-45a8-8231-97582d10ed97" providerId="ADAL" clId="{9BA9BFC0-B650-4FE5-982E-AF3F85357751}" dt="2024-05-26T13:29:23.835" v="12"/>
          <ac:spMkLst>
            <pc:docMk/>
            <pc:sldMk cId="0" sldId="257"/>
            <ac:spMk id="4" creationId="{A2A10E3A-AAF5-F93F-04BD-59AB53C21C46}"/>
          </ac:spMkLst>
        </pc:spChg>
        <pc:graphicFrameChg chg="add del mod modGraphic">
          <ac:chgData name="Pedro Miguel Almeida Manuel" userId="94f757f7-1eee-45a8-8231-97582d10ed97" providerId="ADAL" clId="{9BA9BFC0-B650-4FE5-982E-AF3F85357751}" dt="2024-05-26T13:30:41.159" v="27" actId="478"/>
          <ac:graphicFrameMkLst>
            <pc:docMk/>
            <pc:sldMk cId="0" sldId="257"/>
            <ac:graphicFrameMk id="5" creationId="{E5116C65-04DC-9589-9C10-0E4946B1F9E9}"/>
          </ac:graphicFrameMkLst>
        </pc:graphicFrameChg>
        <pc:graphicFrameChg chg="add del mod modGraphic">
          <ac:chgData name="Pedro Miguel Almeida Manuel" userId="94f757f7-1eee-45a8-8231-97582d10ed97" providerId="ADAL" clId="{9BA9BFC0-B650-4FE5-982E-AF3F85357751}" dt="2024-05-26T13:32:14.711" v="42" actId="21"/>
          <ac:graphicFrameMkLst>
            <pc:docMk/>
            <pc:sldMk cId="0" sldId="257"/>
            <ac:graphicFrameMk id="6" creationId="{98D584A7-BDB1-B344-9FC5-5707616FF96E}"/>
          </ac:graphicFrameMkLst>
        </pc:graphicFrameChg>
        <pc:picChg chg="mod">
          <ac:chgData name="Pedro Miguel Almeida Manuel" userId="94f757f7-1eee-45a8-8231-97582d10ed97" providerId="ADAL" clId="{9BA9BFC0-B650-4FE5-982E-AF3F85357751}" dt="2024-05-25T12:06:56.494" v="2" actId="1582"/>
          <ac:picMkLst>
            <pc:docMk/>
            <pc:sldMk cId="0" sldId="257"/>
            <ac:picMk id="2" creationId="{7D6BDDCD-3288-ADF4-96F9-D307F24C7D86}"/>
          </ac:picMkLst>
        </pc:picChg>
        <pc:picChg chg="mod">
          <ac:chgData name="Pedro Miguel Almeida Manuel" userId="94f757f7-1eee-45a8-8231-97582d10ed97" providerId="ADAL" clId="{9BA9BFC0-B650-4FE5-982E-AF3F85357751}" dt="2024-05-25T17:15:55.206" v="5" actId="1582"/>
          <ac:picMkLst>
            <pc:docMk/>
            <pc:sldMk cId="0" sldId="257"/>
            <ac:picMk id="7" creationId="{BA1E9945-91CE-47E4-D57D-B88D817F782E}"/>
          </ac:picMkLst>
        </pc:picChg>
        <pc:picChg chg="mod">
          <ac:chgData name="Pedro Miguel Almeida Manuel" userId="94f757f7-1eee-45a8-8231-97582d10ed97" providerId="ADAL" clId="{9BA9BFC0-B650-4FE5-982E-AF3F85357751}" dt="2024-05-25T17:26:39.356" v="8" actId="1582"/>
          <ac:picMkLst>
            <pc:docMk/>
            <pc:sldMk cId="0" sldId="257"/>
            <ac:picMk id="9" creationId="{CD6F874A-5AE5-EC80-C8B3-56081220EFEE}"/>
          </ac:picMkLst>
        </pc:picChg>
      </pc:sldChg>
      <pc:sldChg chg="addSp delSp modSp new mod">
        <pc:chgData name="Pedro Miguel Almeida Manuel" userId="94f757f7-1eee-45a8-8231-97582d10ed97" providerId="ADAL" clId="{9BA9BFC0-B650-4FE5-982E-AF3F85357751}" dt="2024-05-26T18:41:27.924" v="319" actId="13822"/>
        <pc:sldMkLst>
          <pc:docMk/>
          <pc:sldMk cId="3946855675" sldId="270"/>
        </pc:sldMkLst>
        <pc:spChg chg="del">
          <ac:chgData name="Pedro Miguel Almeida Manuel" userId="94f757f7-1eee-45a8-8231-97582d10ed97" providerId="ADAL" clId="{9BA9BFC0-B650-4FE5-982E-AF3F85357751}" dt="2024-05-26T13:32:20.929" v="44" actId="478"/>
          <ac:spMkLst>
            <pc:docMk/>
            <pc:sldMk cId="3946855675" sldId="270"/>
            <ac:spMk id="2" creationId="{629A2DC6-9B01-5019-8604-54B5BF338FBC}"/>
          </ac:spMkLst>
        </pc:spChg>
        <pc:spChg chg="del">
          <ac:chgData name="Pedro Miguel Almeida Manuel" userId="94f757f7-1eee-45a8-8231-97582d10ed97" providerId="ADAL" clId="{9BA9BFC0-B650-4FE5-982E-AF3F85357751}" dt="2024-05-26T13:32:21.958" v="45" actId="478"/>
          <ac:spMkLst>
            <pc:docMk/>
            <pc:sldMk cId="3946855675" sldId="270"/>
            <ac:spMk id="3" creationId="{66152E37-54DF-AED5-EB9E-A17DCC4C6165}"/>
          </ac:spMkLst>
        </pc:spChg>
        <pc:spChg chg="add mod">
          <ac:chgData name="Pedro Miguel Almeida Manuel" userId="94f757f7-1eee-45a8-8231-97582d10ed97" providerId="ADAL" clId="{9BA9BFC0-B650-4FE5-982E-AF3F85357751}" dt="2024-05-26T13:35:08.931" v="78" actId="14100"/>
          <ac:spMkLst>
            <pc:docMk/>
            <pc:sldMk cId="3946855675" sldId="270"/>
            <ac:spMk id="5" creationId="{E584D002-8CB7-409C-384E-E542F2ACBB6C}"/>
          </ac:spMkLst>
        </pc:spChg>
        <pc:graphicFrameChg chg="add del mod">
          <ac:chgData name="Pedro Miguel Almeida Manuel" userId="94f757f7-1eee-45a8-8231-97582d10ed97" providerId="ADAL" clId="{9BA9BFC0-B650-4FE5-982E-AF3F85357751}" dt="2024-05-26T13:41:58.586" v="267" actId="478"/>
          <ac:graphicFrameMkLst>
            <pc:docMk/>
            <pc:sldMk cId="3946855675" sldId="270"/>
            <ac:graphicFrameMk id="6" creationId="{98D584A7-BDB1-B344-9FC5-5707616FF96E}"/>
          </ac:graphicFrameMkLst>
        </pc:graphicFrameChg>
        <pc:graphicFrameChg chg="add mod">
          <ac:chgData name="Pedro Miguel Almeida Manuel" userId="94f757f7-1eee-45a8-8231-97582d10ed97" providerId="ADAL" clId="{9BA9BFC0-B650-4FE5-982E-AF3F85357751}" dt="2024-05-26T18:41:27.924" v="319" actId="13822"/>
          <ac:graphicFrameMkLst>
            <pc:docMk/>
            <pc:sldMk cId="3946855675" sldId="270"/>
            <ac:graphicFrameMk id="7" creationId="{83CF53F1-6149-1251-ED2C-19FAFFFCAAD0}"/>
          </ac:graphicFrameMkLst>
        </pc:graphicFrameChg>
        <pc:graphicFrameChg chg="add mod">
          <ac:chgData name="Pedro Miguel Almeida Manuel" userId="94f757f7-1eee-45a8-8231-97582d10ed97" providerId="ADAL" clId="{9BA9BFC0-B650-4FE5-982E-AF3F85357751}" dt="2024-05-26T14:15:41.089" v="318" actId="20577"/>
          <ac:graphicFrameMkLst>
            <pc:docMk/>
            <pc:sldMk cId="3946855675" sldId="270"/>
            <ac:graphicFrameMk id="8" creationId="{80EE7292-E82C-1E79-70E4-723AC9A6FA58}"/>
          </ac:graphicFrameMkLst>
        </pc:graphicFrameChg>
      </pc:sldChg>
      <pc:sldChg chg="add del">
        <pc:chgData name="Pedro Miguel Almeida Manuel" userId="94f757f7-1eee-45a8-8231-97582d10ed97" providerId="ADAL" clId="{9BA9BFC0-B650-4FE5-982E-AF3F85357751}" dt="2024-05-26T13:32:09.857" v="40"/>
        <pc:sldMkLst>
          <pc:docMk/>
          <pc:sldMk cId="651878107" sldId="271"/>
        </pc:sldMkLst>
      </pc:sldChg>
      <pc:sldChg chg="add del">
        <pc:chgData name="Pedro Miguel Almeida Manuel" userId="94f757f7-1eee-45a8-8231-97582d10ed97" providerId="ADAL" clId="{9BA9BFC0-B650-4FE5-982E-AF3F85357751}" dt="2024-05-26T13:32:08.977" v="39"/>
        <pc:sldMkLst>
          <pc:docMk/>
          <pc:sldMk cId="4209617415" sldId="272"/>
        </pc:sldMkLst>
      </pc:sldChg>
      <pc:sldChg chg="add del">
        <pc:chgData name="Pedro Miguel Almeida Manuel" userId="94f757f7-1eee-45a8-8231-97582d10ed97" providerId="ADAL" clId="{9BA9BFC0-B650-4FE5-982E-AF3F85357751}" dt="2024-05-26T13:32:08.679" v="38"/>
        <pc:sldMkLst>
          <pc:docMk/>
          <pc:sldMk cId="1238197909" sldId="273"/>
        </pc:sldMkLst>
      </pc:sldChg>
    </pc:docChg>
  </pc:docChgLst>
</pc:chgInfo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4C4DC0-B0B3-4A13-BC75-214FD3C61994}" authorId="{CFA8BFDB-3E2A-1B3A-AC94-67453BFF7BC7}" created="2024-05-08T02:19:55.1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spMk id="4" creationId="{E13C7799-AA0C-53EC-7F62-6853E48F7016}"/>
    </ac:deMkLst>
    <p188:txBody>
      <a:bodyPr/>
      <a:lstStyle/>
      <a:p>
        <a:r>
          <a:rPr lang="en-US"/>
          <a:t>high - likely caused by the mantle intruding into the crust through deep fractures.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0A4B37-01C1-430F-8B44-321ABC343CB9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79BF727-9EC3-49EC-BEDA-82DF9D4E484E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Heat Source</a:t>
          </a:r>
          <a:endParaRPr lang="en-US" dirty="0"/>
        </a:p>
      </dgm:t>
    </dgm:pt>
    <dgm:pt modelId="{69DBF36C-52DA-42CC-AEF6-9889AB6389E5}" type="sibTrans" cxnId="{5CD97596-A740-49D2-9288-11E118BF97EF}">
      <dgm:prSet/>
      <dgm:spPr/>
      <dgm:t>
        <a:bodyPr/>
        <a:lstStyle/>
        <a:p>
          <a:endParaRPr lang="en-US"/>
        </a:p>
      </dgm:t>
    </dgm:pt>
    <dgm:pt modelId="{FD0F7B0C-7478-4B23-B27A-F913BCD67D05}" type="parTrans" cxnId="{5CD97596-A740-49D2-9288-11E118BF97EF}">
      <dgm:prSet/>
      <dgm:spPr/>
      <dgm:t>
        <a:bodyPr/>
        <a:lstStyle/>
        <a:p>
          <a:endParaRPr lang="en-US"/>
        </a:p>
      </dgm:t>
    </dgm:pt>
    <dgm:pt modelId="{5B418A63-D98D-407F-8333-AA2B715FFE75}" type="pres">
      <dgm:prSet presAssocID="{B60A4B37-01C1-430F-8B44-321ABC343CB9}" presName="linear" presStyleCnt="0">
        <dgm:presLayoutVars>
          <dgm:dir/>
          <dgm:animLvl val="lvl"/>
          <dgm:resizeHandles val="exact"/>
        </dgm:presLayoutVars>
      </dgm:prSet>
      <dgm:spPr/>
    </dgm:pt>
    <dgm:pt modelId="{8C2AAE37-1EA0-4477-B9A0-51BF772E1027}" type="pres">
      <dgm:prSet presAssocID="{279BF727-9EC3-49EC-BEDA-82DF9D4E484E}" presName="parentLin" presStyleCnt="0"/>
      <dgm:spPr/>
    </dgm:pt>
    <dgm:pt modelId="{AFC6759C-85DA-46DF-ABC1-16A8CB5A1836}" type="pres">
      <dgm:prSet presAssocID="{279BF727-9EC3-49EC-BEDA-82DF9D4E484E}" presName="parentLeftMargin" presStyleLbl="node1" presStyleIdx="0" presStyleCnt="1"/>
      <dgm:spPr/>
    </dgm:pt>
    <dgm:pt modelId="{8D2CC636-10CE-4EA0-BB6E-3D9E2AB4591F}" type="pres">
      <dgm:prSet presAssocID="{279BF727-9EC3-49EC-BEDA-82DF9D4E484E}" presName="parentText" presStyleLbl="node1" presStyleIdx="0" presStyleCnt="1" custScaleY="66395">
        <dgm:presLayoutVars>
          <dgm:chMax val="0"/>
          <dgm:bulletEnabled val="1"/>
        </dgm:presLayoutVars>
      </dgm:prSet>
      <dgm:spPr/>
    </dgm:pt>
    <dgm:pt modelId="{61788844-74D9-436C-B17E-F2DDC9A52A28}" type="pres">
      <dgm:prSet presAssocID="{279BF727-9EC3-49EC-BEDA-82DF9D4E484E}" presName="negativeSpace" presStyleCnt="0"/>
      <dgm:spPr/>
    </dgm:pt>
    <dgm:pt modelId="{A54BAF17-38E4-4911-80CF-BE026B4167F2}" type="pres">
      <dgm:prSet presAssocID="{279BF727-9EC3-49EC-BEDA-82DF9D4E484E}" presName="childText" presStyleLbl="conFgAcc1" presStyleIdx="0" presStyleCnt="1">
        <dgm:presLayoutVars>
          <dgm:bulletEnabled val="1"/>
        </dgm:presLayoutVars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prstGeom prst="flowChartAlternateProcess">
          <a:avLst/>
        </a:prstGeom>
      </dgm:spPr>
    </dgm:pt>
  </dgm:ptLst>
  <dgm:cxnLst>
    <dgm:cxn modelId="{3E105D45-848C-4192-AC9F-7AD9BE1C6D80}" type="presOf" srcId="{279BF727-9EC3-49EC-BEDA-82DF9D4E484E}" destId="{AFC6759C-85DA-46DF-ABC1-16A8CB5A1836}" srcOrd="0" destOrd="0" presId="urn:microsoft.com/office/officeart/2005/8/layout/list1"/>
    <dgm:cxn modelId="{5CD97596-A740-49D2-9288-11E118BF97EF}" srcId="{B60A4B37-01C1-430F-8B44-321ABC343CB9}" destId="{279BF727-9EC3-49EC-BEDA-82DF9D4E484E}" srcOrd="0" destOrd="0" parTransId="{FD0F7B0C-7478-4B23-B27A-F913BCD67D05}" sibTransId="{69DBF36C-52DA-42CC-AEF6-9889AB6389E5}"/>
    <dgm:cxn modelId="{751D16BC-7353-4A61-A87B-4B02C1663D99}" type="presOf" srcId="{B60A4B37-01C1-430F-8B44-321ABC343CB9}" destId="{5B418A63-D98D-407F-8333-AA2B715FFE75}" srcOrd="0" destOrd="0" presId="urn:microsoft.com/office/officeart/2005/8/layout/list1"/>
    <dgm:cxn modelId="{6FA22EC4-7777-4E79-88D1-8B5E1A098689}" type="presOf" srcId="{279BF727-9EC3-49EC-BEDA-82DF9D4E484E}" destId="{8D2CC636-10CE-4EA0-BB6E-3D9E2AB4591F}" srcOrd="1" destOrd="0" presId="urn:microsoft.com/office/officeart/2005/8/layout/list1"/>
    <dgm:cxn modelId="{D314E34D-0AD4-4DD4-825F-0707C4257733}" type="presParOf" srcId="{5B418A63-D98D-407F-8333-AA2B715FFE75}" destId="{8C2AAE37-1EA0-4477-B9A0-51BF772E1027}" srcOrd="0" destOrd="0" presId="urn:microsoft.com/office/officeart/2005/8/layout/list1"/>
    <dgm:cxn modelId="{55880360-40AA-441D-94E3-EB49AD3F9B1F}" type="presParOf" srcId="{8C2AAE37-1EA0-4477-B9A0-51BF772E1027}" destId="{AFC6759C-85DA-46DF-ABC1-16A8CB5A1836}" srcOrd="0" destOrd="0" presId="urn:microsoft.com/office/officeart/2005/8/layout/list1"/>
    <dgm:cxn modelId="{383E3086-D060-4DF5-BFF9-39EA23848503}" type="presParOf" srcId="{8C2AAE37-1EA0-4477-B9A0-51BF772E1027}" destId="{8D2CC636-10CE-4EA0-BB6E-3D9E2AB4591F}" srcOrd="1" destOrd="0" presId="urn:microsoft.com/office/officeart/2005/8/layout/list1"/>
    <dgm:cxn modelId="{5B3E7929-27E2-4FC1-8B3D-FC7A84BA7859}" type="presParOf" srcId="{5B418A63-D98D-407F-8333-AA2B715FFE75}" destId="{61788844-74D9-436C-B17E-F2DDC9A52A28}" srcOrd="1" destOrd="0" presId="urn:microsoft.com/office/officeart/2005/8/layout/list1"/>
    <dgm:cxn modelId="{0CA495C6-1A19-432A-83CF-70ED11E028C2}" type="presParOf" srcId="{5B418A63-D98D-407F-8333-AA2B715FFE75}" destId="{A54BAF17-38E4-4911-80CF-BE026B4167F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EEFAA6-1CB1-674E-8089-0EC2F02B1CF7}" type="doc">
      <dgm:prSet loTypeId="urn:microsoft.com/office/officeart/2005/8/layout/process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PT"/>
        </a:p>
      </dgm:t>
    </dgm:pt>
    <dgm:pt modelId="{BC8CFA2C-2157-B84A-8081-83B348A8D22E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rPr>
            <a:t>Heat Source</a:t>
          </a:r>
          <a:endParaRPr lang="pt-PT" sz="1200" dirty="0"/>
        </a:p>
      </dgm:t>
    </dgm:pt>
    <dgm:pt modelId="{153255D6-A0E4-DB4A-8641-494B3E4391F5}" type="parTrans" cxnId="{5C43BC0C-D38F-3647-ABEC-46061F478A78}">
      <dgm:prSet/>
      <dgm:spPr/>
      <dgm:t>
        <a:bodyPr/>
        <a:lstStyle/>
        <a:p>
          <a:endParaRPr lang="pt-PT" sz="1200"/>
        </a:p>
      </dgm:t>
    </dgm:pt>
    <dgm:pt modelId="{F7FA72A1-544B-D14D-B67C-A5432BD8F84F}" type="sibTrans" cxnId="{5C43BC0C-D38F-3647-ABEC-46061F478A78}">
      <dgm:prSet/>
      <dgm:spPr/>
      <dgm:t>
        <a:bodyPr/>
        <a:lstStyle/>
        <a:p>
          <a:endParaRPr lang="pt-PT" sz="1200"/>
        </a:p>
      </dgm:t>
    </dgm:pt>
    <dgm:pt modelId="{83C3698E-55E6-C54C-BAA2-D42134DEBBBD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/>
            <a:t>The </a:t>
          </a:r>
          <a:r>
            <a:rPr lang="en-US" sz="1200" dirty="0" err="1"/>
            <a:t>Songliao</a:t>
          </a:r>
          <a:r>
            <a:rPr lang="en-US" sz="1200" dirty="0"/>
            <a:t> Basin suffered a strong tension function that enhances thermal activity.</a:t>
          </a:r>
          <a:endParaRPr lang="pt-PT" sz="1200" dirty="0"/>
        </a:p>
      </dgm:t>
    </dgm:pt>
    <dgm:pt modelId="{789D54D6-AE39-5E40-9C88-7A57E5CA8B58}" type="parTrans" cxnId="{082A2B7D-6B39-A84A-9D89-CC85E507B982}">
      <dgm:prSet/>
      <dgm:spPr/>
      <dgm:t>
        <a:bodyPr/>
        <a:lstStyle/>
        <a:p>
          <a:endParaRPr lang="pt-PT" sz="1200"/>
        </a:p>
      </dgm:t>
    </dgm:pt>
    <dgm:pt modelId="{28D03496-3AD2-7C47-AA2C-6E2BAF5AF24C}" type="sibTrans" cxnId="{082A2B7D-6B39-A84A-9D89-CC85E507B982}">
      <dgm:prSet/>
      <dgm:spPr/>
      <dgm:t>
        <a:bodyPr/>
        <a:lstStyle/>
        <a:p>
          <a:endParaRPr lang="pt-PT" sz="1200"/>
        </a:p>
      </dgm:t>
    </dgm:pt>
    <dgm:pt modelId="{6B667435-5397-C64C-8F4F-2A8ACD699536}" type="pres">
      <dgm:prSet presAssocID="{9AEEFAA6-1CB1-674E-8089-0EC2F02B1CF7}" presName="linearFlow" presStyleCnt="0">
        <dgm:presLayoutVars>
          <dgm:dir/>
          <dgm:animLvl val="lvl"/>
          <dgm:resizeHandles val="exact"/>
        </dgm:presLayoutVars>
      </dgm:prSet>
      <dgm:spPr/>
    </dgm:pt>
    <dgm:pt modelId="{CD0554D9-B301-064B-BB0B-8DDBF537B13C}" type="pres">
      <dgm:prSet presAssocID="{BC8CFA2C-2157-B84A-8081-83B348A8D22E}" presName="composite" presStyleCnt="0"/>
      <dgm:spPr/>
    </dgm:pt>
    <dgm:pt modelId="{A8F429D9-3785-B74D-98BF-4FFB20472D7A}" type="pres">
      <dgm:prSet presAssocID="{BC8CFA2C-2157-B84A-8081-83B348A8D22E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C8194B08-D8E9-2A48-ABAD-71BF059E8441}" type="pres">
      <dgm:prSet presAssocID="{BC8CFA2C-2157-B84A-8081-83B348A8D22E}" presName="parSh" presStyleLbl="node1" presStyleIdx="0" presStyleCnt="1"/>
      <dgm:spPr/>
    </dgm:pt>
    <dgm:pt modelId="{8CF91BD4-EEDB-A542-830C-4509C6A53BF0}" type="pres">
      <dgm:prSet presAssocID="{BC8CFA2C-2157-B84A-8081-83B348A8D22E}" presName="desTx" presStyleLbl="fgAcc1" presStyleIdx="0" presStyleCnt="1">
        <dgm:presLayoutVars>
          <dgm:bulletEnabled val="1"/>
        </dgm:presLayoutVars>
      </dgm:prSet>
      <dgm:spPr/>
    </dgm:pt>
  </dgm:ptLst>
  <dgm:cxnLst>
    <dgm:cxn modelId="{5C43BC0C-D38F-3647-ABEC-46061F478A78}" srcId="{9AEEFAA6-1CB1-674E-8089-0EC2F02B1CF7}" destId="{BC8CFA2C-2157-B84A-8081-83B348A8D22E}" srcOrd="0" destOrd="0" parTransId="{153255D6-A0E4-DB4A-8641-494B3E4391F5}" sibTransId="{F7FA72A1-544B-D14D-B67C-A5432BD8F84F}"/>
    <dgm:cxn modelId="{9ED01D2B-D493-A449-AB29-0D4B3CD139A6}" type="presOf" srcId="{BC8CFA2C-2157-B84A-8081-83B348A8D22E}" destId="{C8194B08-D8E9-2A48-ABAD-71BF059E8441}" srcOrd="1" destOrd="0" presId="urn:microsoft.com/office/officeart/2005/8/layout/process3"/>
    <dgm:cxn modelId="{082A2B7D-6B39-A84A-9D89-CC85E507B982}" srcId="{BC8CFA2C-2157-B84A-8081-83B348A8D22E}" destId="{83C3698E-55E6-C54C-BAA2-D42134DEBBBD}" srcOrd="0" destOrd="0" parTransId="{789D54D6-AE39-5E40-9C88-7A57E5CA8B58}" sibTransId="{28D03496-3AD2-7C47-AA2C-6E2BAF5AF24C}"/>
    <dgm:cxn modelId="{838D0E8F-38BF-0243-8D07-D90D7D6E6E8D}" type="presOf" srcId="{9AEEFAA6-1CB1-674E-8089-0EC2F02B1CF7}" destId="{6B667435-5397-C64C-8F4F-2A8ACD699536}" srcOrd="0" destOrd="0" presId="urn:microsoft.com/office/officeart/2005/8/layout/process3"/>
    <dgm:cxn modelId="{6D37ACAB-18F6-6345-AB6D-1CAA684D365D}" type="presOf" srcId="{83C3698E-55E6-C54C-BAA2-D42134DEBBBD}" destId="{8CF91BD4-EEDB-A542-830C-4509C6A53BF0}" srcOrd="0" destOrd="0" presId="urn:microsoft.com/office/officeart/2005/8/layout/process3"/>
    <dgm:cxn modelId="{37AFFFCB-990A-DD4B-A45A-743F14B57AEB}" type="presOf" srcId="{BC8CFA2C-2157-B84A-8081-83B348A8D22E}" destId="{A8F429D9-3785-B74D-98BF-4FFB20472D7A}" srcOrd="0" destOrd="0" presId="urn:microsoft.com/office/officeart/2005/8/layout/process3"/>
    <dgm:cxn modelId="{E86C33E5-5542-F64B-97F2-FCE7CC3CB1FF}" type="presParOf" srcId="{6B667435-5397-C64C-8F4F-2A8ACD699536}" destId="{CD0554D9-B301-064B-BB0B-8DDBF537B13C}" srcOrd="0" destOrd="0" presId="urn:microsoft.com/office/officeart/2005/8/layout/process3"/>
    <dgm:cxn modelId="{C3F7FCD8-343F-BE41-8004-1294B6323CF5}" type="presParOf" srcId="{CD0554D9-B301-064B-BB0B-8DDBF537B13C}" destId="{A8F429D9-3785-B74D-98BF-4FFB20472D7A}" srcOrd="0" destOrd="0" presId="urn:microsoft.com/office/officeart/2005/8/layout/process3"/>
    <dgm:cxn modelId="{7CAC4E29-777E-ED45-BFB2-00486D604D7F}" type="presParOf" srcId="{CD0554D9-B301-064B-BB0B-8DDBF537B13C}" destId="{C8194B08-D8E9-2A48-ABAD-71BF059E8441}" srcOrd="1" destOrd="0" presId="urn:microsoft.com/office/officeart/2005/8/layout/process3"/>
    <dgm:cxn modelId="{86ABD18C-67E5-124A-96D1-7864FD68299D}" type="presParOf" srcId="{CD0554D9-B301-064B-BB0B-8DDBF537B13C}" destId="{8CF91BD4-EEDB-A542-830C-4509C6A53BF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BAF17-38E4-4911-80CF-BE026B4167F2}">
      <dsp:nvSpPr>
        <dsp:cNvPr id="0" name=""/>
        <dsp:cNvSpPr/>
      </dsp:nvSpPr>
      <dsp:spPr>
        <a:xfrm>
          <a:off x="0" y="272851"/>
          <a:ext cx="3886200" cy="1386000"/>
        </a:xfrm>
        <a:prstGeom prst="flowChartAlternateProcess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</dsp:sp>
    <dsp:sp modelId="{8D2CC636-10CE-4EA0-BB6E-3D9E2AB4591F}">
      <dsp:nvSpPr>
        <dsp:cNvPr id="0" name=""/>
        <dsp:cNvSpPr/>
      </dsp:nvSpPr>
      <dsp:spPr>
        <a:xfrm>
          <a:off x="194310" y="6662"/>
          <a:ext cx="2720340" cy="10779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22" tIns="0" rIns="102822" bIns="0" numCol="1" spcCol="1270" anchor="ctr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Arial"/>
            </a:rPr>
            <a:t>Heat Source</a:t>
          </a:r>
          <a:endParaRPr lang="en-US" sz="3700" kern="1200" dirty="0"/>
        </a:p>
      </dsp:txBody>
      <dsp:txXfrm>
        <a:off x="246933" y="59285"/>
        <a:ext cx="2615094" cy="97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94B08-D8E9-2A48-ABAD-71BF059E8441}">
      <dsp:nvSpPr>
        <dsp:cNvPr id="0" name=""/>
        <dsp:cNvSpPr/>
      </dsp:nvSpPr>
      <dsp:spPr>
        <a:xfrm>
          <a:off x="0" y="19265"/>
          <a:ext cx="3401227" cy="4404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rPr>
            <a:t>Heat Source</a:t>
          </a:r>
          <a:endParaRPr lang="pt-PT" sz="1200" kern="1200" dirty="0"/>
        </a:p>
      </dsp:txBody>
      <dsp:txXfrm>
        <a:off x="0" y="19265"/>
        <a:ext cx="3401227" cy="293615"/>
      </dsp:txXfrm>
    </dsp:sp>
    <dsp:sp modelId="{8CF91BD4-EEDB-A542-830C-4509C6A53BF0}">
      <dsp:nvSpPr>
        <dsp:cNvPr id="0" name=""/>
        <dsp:cNvSpPr/>
      </dsp:nvSpPr>
      <dsp:spPr>
        <a:xfrm>
          <a:off x="696637" y="312881"/>
          <a:ext cx="3401227" cy="51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The </a:t>
          </a:r>
          <a:r>
            <a:rPr lang="en-US" sz="1200" kern="1200" dirty="0" err="1"/>
            <a:t>Songliao</a:t>
          </a:r>
          <a:r>
            <a:rPr lang="en-US" sz="1200" kern="1200" dirty="0"/>
            <a:t> Basin suffered a strong tension function that enhances thermal activity.</a:t>
          </a:r>
          <a:endParaRPr lang="pt-PT" sz="1200" kern="1200" dirty="0"/>
        </a:p>
      </dsp:txBody>
      <dsp:txXfrm>
        <a:off x="711820" y="328064"/>
        <a:ext cx="3370861" cy="488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198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715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992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4295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5822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942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subTitle" idx="1"/>
          </p:nvPr>
        </p:nvSpPr>
        <p:spPr>
          <a:xfrm>
            <a:off x="743284" y="3160504"/>
            <a:ext cx="7655238" cy="926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title"/>
          </p:nvPr>
        </p:nvSpPr>
        <p:spPr>
          <a:xfrm>
            <a:off x="743284" y="1474903"/>
            <a:ext cx="7655238" cy="1518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743285" y="1087006"/>
            <a:ext cx="7655237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743285" y="1830458"/>
            <a:ext cx="7655237" cy="27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743285" y="1087006"/>
            <a:ext cx="7655237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743284" y="1852407"/>
            <a:ext cx="3752516" cy="274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body" idx="2"/>
          </p:nvPr>
        </p:nvSpPr>
        <p:spPr>
          <a:xfrm>
            <a:off x="4648200" y="1852408"/>
            <a:ext cx="3750322" cy="274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 Caption">
  <p:cSld name="Content +  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3575050" y="1984094"/>
            <a:ext cx="4823472" cy="261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743285" y="1984094"/>
            <a:ext cx="2722229" cy="261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743284" y="1087006"/>
            <a:ext cx="7655238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+Caption">
  <p:cSld name="Picture+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>
            <a:spLocks noGrp="1"/>
          </p:cNvSpPr>
          <p:nvPr>
            <p:ph type="pic" idx="2"/>
          </p:nvPr>
        </p:nvSpPr>
        <p:spPr>
          <a:xfrm>
            <a:off x="743284" y="1220305"/>
            <a:ext cx="7655238" cy="308588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743284" y="4380810"/>
            <a:ext cx="7655238" cy="29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icture">
  <p:cSld name="Title +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>
            <a:spLocks noGrp="1"/>
          </p:cNvSpPr>
          <p:nvPr>
            <p:ph type="pic" idx="2"/>
          </p:nvPr>
        </p:nvSpPr>
        <p:spPr>
          <a:xfrm>
            <a:off x="743284" y="1852407"/>
            <a:ext cx="7655238" cy="2787389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743284" y="1087006"/>
            <a:ext cx="7655238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743285" y="1087006"/>
            <a:ext cx="7655237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743285" y="1830458"/>
            <a:ext cx="7655237" cy="27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743284" y="4810990"/>
            <a:ext cx="1847516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72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energy.2014.10.07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" descr="Exploring Geothermal Energy Generation | CLOU GLOB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93914"/>
            <a:ext cx="9144000" cy="370021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" name="Google Shape;58;p1"/>
          <p:cNvSpPr txBox="1">
            <a:spLocks noGrp="1"/>
          </p:cNvSpPr>
          <p:nvPr>
            <p:ph type="ftr" idx="11"/>
          </p:nvPr>
        </p:nvSpPr>
        <p:spPr>
          <a:xfrm>
            <a:off x="3124200" y="4810990"/>
            <a:ext cx="2895600" cy="2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April 2024</a:t>
            </a:r>
            <a:endParaRPr/>
          </a:p>
        </p:txBody>
      </p:sp>
      <p:sp>
        <p:nvSpPr>
          <p:cNvPr id="59" name="Google Shape;59;p1"/>
          <p:cNvSpPr txBox="1">
            <a:spLocks noGrp="1"/>
          </p:cNvSpPr>
          <p:nvPr>
            <p:ph type="title"/>
          </p:nvPr>
        </p:nvSpPr>
        <p:spPr>
          <a:xfrm>
            <a:off x="6448508" y="376662"/>
            <a:ext cx="2767054" cy="208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0"/>
              <a:buFont typeface="Arial"/>
              <a:buNone/>
            </a:pPr>
            <a:r>
              <a:rPr lang="pt-PT" sz="2000"/>
              <a:t>Geothermal Energy</a:t>
            </a:r>
            <a:endParaRPr sz="2000"/>
          </a:p>
        </p:txBody>
      </p:sp>
      <p:sp>
        <p:nvSpPr>
          <p:cNvPr id="60" name="Google Shape;60;p1"/>
          <p:cNvSpPr/>
          <p:nvPr/>
        </p:nvSpPr>
        <p:spPr>
          <a:xfrm>
            <a:off x="1634396" y="1130987"/>
            <a:ext cx="5875208" cy="69783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>
            <a:spLocks noGrp="1"/>
          </p:cNvSpPr>
          <p:nvPr>
            <p:ph type="title"/>
          </p:nvPr>
        </p:nvSpPr>
        <p:spPr>
          <a:xfrm>
            <a:off x="1634396" y="1091738"/>
            <a:ext cx="5875208" cy="69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sz="1700"/>
              <a:t>Hot </a:t>
            </a:r>
            <a:r>
              <a:rPr lang="pt-PT" sz="1700" err="1"/>
              <a:t>Dry</a:t>
            </a:r>
            <a:r>
              <a:rPr lang="pt-PT" sz="1700"/>
              <a:t> Rock </a:t>
            </a:r>
            <a:r>
              <a:rPr lang="pt-PT" sz="1700" err="1"/>
              <a:t>Geothermal</a:t>
            </a:r>
            <a:r>
              <a:rPr lang="pt-PT" sz="1700"/>
              <a:t> </a:t>
            </a:r>
            <a:r>
              <a:rPr lang="pt-PT" sz="1700" err="1"/>
              <a:t>Potential</a:t>
            </a:r>
            <a:r>
              <a:rPr lang="pt-PT" sz="1700"/>
              <a:t> </a:t>
            </a:r>
            <a:r>
              <a:rPr lang="pt-PT" sz="1700" err="1"/>
              <a:t>of</a:t>
            </a:r>
            <a:r>
              <a:rPr lang="pt-PT" sz="1700"/>
              <a:t> </a:t>
            </a:r>
            <a:r>
              <a:rPr lang="pt-PT" sz="1700" err="1"/>
              <a:t>the</a:t>
            </a:r>
            <a:r>
              <a:rPr lang="pt-PT" sz="1700"/>
              <a:t> </a:t>
            </a:r>
            <a:r>
              <a:rPr lang="pt-PT" sz="1700" err="1"/>
              <a:t>Xujiaweizi</a:t>
            </a:r>
            <a:r>
              <a:rPr lang="pt-PT" sz="1700"/>
              <a:t> </a:t>
            </a:r>
            <a:r>
              <a:rPr lang="pt-PT" sz="1700" err="1"/>
              <a:t>Area</a:t>
            </a:r>
            <a:r>
              <a:rPr lang="pt-PT" sz="1700"/>
              <a:t> in </a:t>
            </a:r>
            <a:r>
              <a:rPr lang="pt-PT" sz="1700" err="1"/>
              <a:t>Songliao</a:t>
            </a:r>
            <a:r>
              <a:rPr lang="pt-PT" sz="1700"/>
              <a:t> </a:t>
            </a:r>
            <a:r>
              <a:rPr lang="pt-PT" sz="1700" err="1"/>
              <a:t>Basin</a:t>
            </a:r>
            <a:r>
              <a:rPr lang="pt-PT" sz="1700"/>
              <a:t>, </a:t>
            </a:r>
            <a:r>
              <a:rPr lang="pt-PT" sz="1700" err="1"/>
              <a:t>Northeastern</a:t>
            </a:r>
            <a:r>
              <a:rPr lang="pt-PT" sz="1700"/>
              <a:t> China </a:t>
            </a:r>
            <a:endParaRPr sz="17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>
            <a:spLocks noGrp="1"/>
          </p:cNvSpPr>
          <p:nvPr>
            <p:ph type="subTitle" idx="1"/>
          </p:nvPr>
        </p:nvSpPr>
        <p:spPr>
          <a:xfrm>
            <a:off x="224432" y="2981379"/>
            <a:ext cx="1573092" cy="1502771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pt-PT" sz="700" b="1">
                <a:solidFill>
                  <a:schemeClr val="dk1"/>
                </a:solidFill>
              </a:rPr>
              <a:t>Group 5: 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28"/>
              <a:buFont typeface="Arial"/>
              <a:buNone/>
            </a:pPr>
            <a:r>
              <a:rPr lang="pt-PT" sz="600">
                <a:solidFill>
                  <a:schemeClr val="dk1"/>
                </a:solidFill>
              </a:rPr>
              <a:t>Guilherme Mourão (96710)</a:t>
            </a:r>
            <a:endParaRPr/>
          </a:p>
          <a:p>
            <a:pPr marL="0" lvl="0" indent="0" algn="ctr" rtl="0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lang="pt-PT" sz="600">
                <a:solidFill>
                  <a:schemeClr val="dk1"/>
                </a:solidFill>
              </a:rPr>
              <a:t>Fábio Costa (108090)</a:t>
            </a: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28"/>
              <a:buNone/>
            </a:pPr>
            <a:r>
              <a:rPr lang="pt-PT" sz="600">
                <a:solidFill>
                  <a:schemeClr val="dk1"/>
                </a:solidFill>
              </a:rPr>
              <a:t>Mayela Ledesma Ruiz (109225)</a:t>
            </a: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28"/>
              <a:buFont typeface="Arial"/>
              <a:buNone/>
            </a:pPr>
            <a:r>
              <a:rPr lang="pt-PT" sz="600">
                <a:solidFill>
                  <a:schemeClr val="dk1"/>
                </a:solidFill>
              </a:rPr>
              <a:t>Pedro Manuel (96303)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28"/>
              <a:buFont typeface="Arial"/>
              <a:buNone/>
            </a:pPr>
            <a:r>
              <a:rPr lang="pt-PT" sz="600">
                <a:solidFill>
                  <a:schemeClr val="dk1"/>
                </a:solidFill>
              </a:rPr>
              <a:t>Philina Niederkofler (109210)</a:t>
            </a: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28"/>
              <a:buFont typeface="Arial"/>
              <a:buNone/>
            </a:pPr>
            <a:r>
              <a:rPr lang="pt-PT" sz="600">
                <a:solidFill>
                  <a:schemeClr val="dk1"/>
                </a:solidFill>
              </a:rPr>
              <a:t>Santiago Valencia (109166)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F6855D-688C-EDA6-CEDD-F7242EC8E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title"/>
          </p:nvPr>
        </p:nvSpPr>
        <p:spPr>
          <a:xfrm>
            <a:off x="4460700" y="377725"/>
            <a:ext cx="4683300" cy="6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PT" sz="3300" err="1">
                <a:solidFill>
                  <a:schemeClr val="lt1"/>
                </a:solidFill>
              </a:rPr>
              <a:t>Reservoir</a:t>
            </a:r>
            <a:r>
              <a:rPr lang="pt-PT" sz="3300">
                <a:solidFill>
                  <a:schemeClr val="lt1"/>
                </a:solidFill>
              </a:rPr>
              <a:t> </a:t>
            </a:r>
            <a:r>
              <a:rPr lang="pt-PT" sz="3300" err="1">
                <a:solidFill>
                  <a:schemeClr val="lt1"/>
                </a:solidFill>
              </a:rPr>
              <a:t>Studies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0" y="4722344"/>
            <a:ext cx="772282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pt-PT" sz="800" b="0" i="0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/>
              <a:t>7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8041" y="1285230"/>
            <a:ext cx="242763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sz="1600" b="1" err="1"/>
              <a:t>Physical</a:t>
            </a:r>
            <a:r>
              <a:rPr lang="pt-PT" sz="1600" b="1"/>
              <a:t> </a:t>
            </a:r>
            <a:r>
              <a:rPr lang="pt-PT" sz="1600" b="1" err="1"/>
              <a:t>properties</a:t>
            </a:r>
          </a:p>
        </p:txBody>
      </p:sp>
      <p:sp>
        <p:nvSpPr>
          <p:cNvPr id="22" name="Google Shape;70;p2">
            <a:extLst>
              <a:ext uri="{FF2B5EF4-FFF2-40B4-BE49-F238E27FC236}">
                <a16:creationId xmlns:a16="http://schemas.microsoft.com/office/drawing/2014/main" id="{EBF7AD4E-A7FC-AD59-6539-EDAFFF8B0D6E}"/>
              </a:ext>
            </a:extLst>
          </p:cNvPr>
          <p:cNvSpPr txBox="1"/>
          <p:nvPr/>
        </p:nvSpPr>
        <p:spPr>
          <a:xfrm>
            <a:off x="753" y="3589414"/>
            <a:ext cx="421259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sz="1600" b="1" err="1"/>
              <a:t>Reservoir</a:t>
            </a:r>
            <a:r>
              <a:rPr lang="pt-PT" sz="1600" b="1"/>
              <a:t> </a:t>
            </a:r>
            <a:r>
              <a:rPr lang="pt-PT" sz="1600" b="1" err="1"/>
              <a:t>stimulation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8167E-40E6-2485-9164-3B6D97F9F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140" y="1108465"/>
            <a:ext cx="4684059" cy="2101103"/>
          </a:xfrm>
          <a:prstGeom prst="rect">
            <a:avLst/>
          </a:prstGeom>
        </p:spPr>
      </p:pic>
      <p:pic>
        <p:nvPicPr>
          <p:cNvPr id="5" name="Picture 4" descr="A white sheet with black text and blue text&#10;&#10;Description automatically generated">
            <a:extLst>
              <a:ext uri="{FF2B5EF4-FFF2-40B4-BE49-F238E27FC236}">
                <a16:creationId xmlns:a16="http://schemas.microsoft.com/office/drawing/2014/main" id="{7B74735E-B07D-1942-0493-49897D0B8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034" y="3245325"/>
            <a:ext cx="4688286" cy="12947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032EDC-7458-FF02-6B8B-74556317607B}"/>
              </a:ext>
            </a:extLst>
          </p:cNvPr>
          <p:cNvSpPr/>
          <p:nvPr/>
        </p:nvSpPr>
        <p:spPr>
          <a:xfrm>
            <a:off x="7715249" y="1583314"/>
            <a:ext cx="521073" cy="1512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260A7936-E481-01B6-FD26-1E2D96D14324}"/>
              </a:ext>
            </a:extLst>
          </p:cNvPr>
          <p:cNvSpPr/>
          <p:nvPr/>
        </p:nvSpPr>
        <p:spPr>
          <a:xfrm>
            <a:off x="7932007" y="1146973"/>
            <a:ext cx="277345" cy="319366"/>
          </a:xfrm>
          <a:prstGeom prst="ben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D9FA9-5D48-4601-D7DB-87945299FB29}"/>
              </a:ext>
            </a:extLst>
          </p:cNvPr>
          <p:cNvSpPr txBox="1"/>
          <p:nvPr/>
        </p:nvSpPr>
        <p:spPr>
          <a:xfrm>
            <a:off x="8173289" y="1108693"/>
            <a:ext cx="105475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b="1"/>
              <a:t>Target reservoir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AB44F8-AF6D-FF27-9940-488D31117D5C}"/>
              </a:ext>
            </a:extLst>
          </p:cNvPr>
          <p:cNvSpPr/>
          <p:nvPr/>
        </p:nvSpPr>
        <p:spPr>
          <a:xfrm>
            <a:off x="8257563" y="1133450"/>
            <a:ext cx="888420" cy="13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0E496-39D1-E87F-EB32-4BAA94C121E8}"/>
              </a:ext>
            </a:extLst>
          </p:cNvPr>
          <p:cNvSpPr txBox="1"/>
          <p:nvPr/>
        </p:nvSpPr>
        <p:spPr>
          <a:xfrm>
            <a:off x="4202" y="1811150"/>
            <a:ext cx="299097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/>
              <a:t>Volcanic reservoir in </a:t>
            </a:r>
            <a:r>
              <a:rPr lang="en-US" err="1"/>
              <a:t>Yingcheng</a:t>
            </a:r>
            <a:r>
              <a:rPr lang="en-US" dirty="0"/>
              <a:t> group has little water</a:t>
            </a:r>
            <a:endParaRPr lang="en-US"/>
          </a:p>
          <a:p>
            <a:pPr marL="285750" indent="-285750">
              <a:buFont typeface="Wingdings"/>
              <a:buChar char="Ø"/>
            </a:pPr>
            <a:endParaRPr lang="en-US" dirty="0"/>
          </a:p>
          <a:p>
            <a:pPr marL="285750" indent="-285750" algn="ctr">
              <a:buFont typeface="Wingdings"/>
              <a:buChar char="Ø"/>
            </a:pPr>
            <a:endParaRPr lang="en-US" dirty="0"/>
          </a:p>
          <a:p>
            <a:r>
              <a:rPr lang="en-US" dirty="0"/>
              <a:t>    Ancient sedimentary water</a:t>
            </a:r>
          </a:p>
          <a:p>
            <a:endParaRPr lang="en-US" dirty="0"/>
          </a:p>
          <a:p>
            <a:pPr marL="285750" indent="-285750">
              <a:buFont typeface="Wingdings"/>
              <a:buChar char="Ø"/>
            </a:pPr>
            <a:r>
              <a:rPr lang="en-US" dirty="0"/>
              <a:t>Rich natural fracture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Wingdings"/>
              <a:buChar char="Ø"/>
            </a:pP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D8B80AD-6A4A-D9F6-45FA-9B4E3CDBA650}"/>
              </a:ext>
            </a:extLst>
          </p:cNvPr>
          <p:cNvSpPr/>
          <p:nvPr/>
        </p:nvSpPr>
        <p:spPr>
          <a:xfrm>
            <a:off x="1334239" y="2454087"/>
            <a:ext cx="151279" cy="235324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941FF-E2B3-B4EC-1609-38FB92895768}"/>
              </a:ext>
            </a:extLst>
          </p:cNvPr>
          <p:cNvSpPr txBox="1"/>
          <p:nvPr/>
        </p:nvSpPr>
        <p:spPr>
          <a:xfrm>
            <a:off x="12607" y="4063532"/>
            <a:ext cx="360969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/>
              <a:t>In-situ stress gradient is 0.0246 MPa/m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Wingdings"/>
              <a:buChar char="Ø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AD7F-A9BF-33D2-C0E3-F2463125F52C}"/>
              </a:ext>
            </a:extLst>
          </p:cNvPr>
          <p:cNvSpPr txBox="1"/>
          <p:nvPr/>
        </p:nvSpPr>
        <p:spPr>
          <a:xfrm>
            <a:off x="6366343" y="4534179"/>
            <a:ext cx="8698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600" dirty="0"/>
              <a:t>(</a:t>
            </a:r>
            <a:r>
              <a:rPr lang="pt-PT" sz="600" dirty="0" err="1"/>
              <a:t>Guo</a:t>
            </a:r>
            <a:r>
              <a:rPr lang="pt-PT" sz="600" dirty="0"/>
              <a:t> </a:t>
            </a:r>
            <a:r>
              <a:rPr lang="pt-PT" sz="600" dirty="0" err="1"/>
              <a:t>et</a:t>
            </a:r>
            <a:r>
              <a:rPr lang="pt-PT" sz="600" dirty="0"/>
              <a:t> al.,2015)</a:t>
            </a:r>
            <a:endParaRPr lang="en-US" sz="6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7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4460700" y="102410"/>
            <a:ext cx="4683300" cy="9266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 sz="2600">
                <a:solidFill>
                  <a:schemeClr val="lt1"/>
                </a:solidFill>
              </a:rPr>
              <a:t>References</a:t>
            </a:r>
            <a:endParaRPr sz="2600"/>
          </a:p>
        </p:txBody>
      </p:sp>
      <p:sp>
        <p:nvSpPr>
          <p:cNvPr id="95" name="Google Shape;95;p7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/>
              <a:t>5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3899A-5166-3566-6C79-0755EE954F29}"/>
              </a:ext>
            </a:extLst>
          </p:cNvPr>
          <p:cNvSpPr txBox="1"/>
          <p:nvPr/>
        </p:nvSpPr>
        <p:spPr>
          <a:xfrm>
            <a:off x="115245" y="1029025"/>
            <a:ext cx="8913510" cy="36599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200000"/>
              </a:lnSpc>
              <a:buFont typeface="Arial,Sans-Serif" panose="020B0604020202020204" pitchFamily="34" charset="0"/>
              <a:buChar char="•"/>
            </a:pPr>
            <a:r>
              <a:rPr lang="en-US" sz="1000" dirty="0"/>
              <a:t>Guo, L., Zhang, Y., Yu, Z., Hu, Z., Chengyu, L., &amp; Xu, T. (2015). Feasibility Evaluation of EGS Project in the </a:t>
            </a:r>
            <a:r>
              <a:rPr lang="en-US" sz="1000" dirty="0" err="1"/>
              <a:t>Xujiaweizi</a:t>
            </a:r>
            <a:r>
              <a:rPr lang="en-US" sz="1000" dirty="0"/>
              <a:t> Area: Potential Site in </a:t>
            </a:r>
            <a:r>
              <a:rPr lang="en-US" sz="1000" dirty="0" err="1"/>
              <a:t>Songliao</a:t>
            </a:r>
            <a:r>
              <a:rPr lang="en-US" sz="1000" dirty="0"/>
              <a:t> Basin, Northeastern </a:t>
            </a:r>
            <a:r>
              <a:rPr lang="en-US" sz="1000" dirty="0" err="1"/>
              <a:t>China.Proceedings</a:t>
            </a:r>
            <a:r>
              <a:rPr lang="en-US" sz="1000" dirty="0"/>
              <a:t> World Geothermal Congress.https://www.geothermal-energy.org/pdf/IGAstandard/WGC/2015/31028.pdf</a:t>
            </a:r>
            <a:endParaRPr lang="en-US" sz="1000"/>
          </a:p>
          <a:p>
            <a:pPr marL="171450" marR="0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Guo, L., Zhang, Y., Yu, Z., Hu, Z., Chengyu, L., &amp; Xu, T. (2016). Hot dry rock geothermal potential of the </a:t>
            </a:r>
            <a:r>
              <a:rPr lang="en-US" sz="1000" dirty="0" err="1"/>
              <a:t>Xujiaweizi</a:t>
            </a:r>
            <a:r>
              <a:rPr lang="en-US" sz="1000" dirty="0"/>
              <a:t> area in </a:t>
            </a:r>
            <a:r>
              <a:rPr lang="en-US" sz="1000" dirty="0" err="1"/>
              <a:t>Songliao</a:t>
            </a:r>
            <a:r>
              <a:rPr lang="en-US" sz="1000" dirty="0"/>
              <a:t> Basin, northeastern China. Environmental Earth Sciences, 75(6). https://doi.org/10.1007/s12665-016-5327-9</a:t>
            </a:r>
          </a:p>
          <a:p>
            <a:pPr marL="171450" marR="0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Multi-stage Texas geothermal well to debut oilfield completion technologies. (n.d.). https://www.worldoil.com/magazine/2022/may-2022/special-focus-well-completion-technology/multi-stage-texas-geothermal-well-to-debut-oilfield-completion-technologies/</a:t>
            </a:r>
          </a:p>
          <a:p>
            <a:pPr marL="171450" marR="0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Zhang, L., Chen, S., &amp; Zhang, C. (2019). Geothermal power generation in China: Status and prospects. Energy Science &amp; Engineering, 7(5), 1428–1450. https://doi.org/10.1002/ese3.365</a:t>
            </a:r>
          </a:p>
          <a:p>
            <a:pPr marL="171450" marR="0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Zhang, Y., Li, Z., Guo, L., Gao, P., Jin, X., &amp; Xu, T. (2014). Electricity generation from enhanced geothermal systems by oilfield produced water circulating through reservoir stimulated by staged fracturing technology for horizontal wells: A case study in </a:t>
            </a:r>
            <a:r>
              <a:rPr lang="en-US" sz="1000" dirty="0" err="1"/>
              <a:t>Xujiaweizi</a:t>
            </a:r>
            <a:r>
              <a:rPr lang="en-US" sz="1000" dirty="0"/>
              <a:t> area in Daqing Oilfield, China. Energy, 78, 788–805. </a:t>
            </a:r>
            <a:r>
              <a:rPr lang="en-US" sz="1000" dirty="0">
                <a:hlinkClick r:id="rId4"/>
              </a:rPr>
              <a:t>https://doi.org/10.1016/j.energy.2014.10.073</a:t>
            </a:r>
          </a:p>
          <a:p>
            <a:pPr>
              <a:lnSpc>
                <a:spcPct val="200000"/>
              </a:lnSpc>
            </a:pPr>
            <a:endParaRPr lang="de-AT" sz="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0" y="976300"/>
            <a:ext cx="9144000" cy="3834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2226600" y="1780650"/>
            <a:ext cx="4690800" cy="158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4000">
                <a:solidFill>
                  <a:schemeClr val="lt1"/>
                </a:solidFill>
              </a:rPr>
              <a:t>Thank you for </a:t>
            </a:r>
            <a:endParaRPr sz="40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4000">
                <a:solidFill>
                  <a:schemeClr val="lt1"/>
                </a:solidFill>
              </a:rPr>
              <a:t>your attention!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title"/>
          </p:nvPr>
        </p:nvSpPr>
        <p:spPr>
          <a:xfrm>
            <a:off x="4460700" y="377725"/>
            <a:ext cx="4683300" cy="6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 sz="3300" err="1">
                <a:solidFill>
                  <a:schemeClr val="lt1"/>
                </a:solidFill>
              </a:rPr>
              <a:t>Geological</a:t>
            </a:r>
            <a:r>
              <a:rPr lang="pt-PT" sz="3300">
                <a:solidFill>
                  <a:schemeClr val="lt1"/>
                </a:solidFill>
              </a:rPr>
              <a:t> </a:t>
            </a:r>
            <a:r>
              <a:rPr lang="pt-PT" sz="3300" err="1">
                <a:solidFill>
                  <a:schemeClr val="lt1"/>
                </a:solidFill>
              </a:rPr>
              <a:t>Setting</a:t>
            </a:r>
            <a:endParaRPr sz="3300"/>
          </a:p>
        </p:txBody>
      </p:sp>
      <p:sp>
        <p:nvSpPr>
          <p:cNvPr id="69" name="Google Shape;69;p2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/>
              <a:t>2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49167" y="1336191"/>
            <a:ext cx="425444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PT" sz="1600" b="1" err="1"/>
              <a:t>Geological</a:t>
            </a:r>
            <a:r>
              <a:rPr lang="pt-PT" sz="1600" b="1"/>
              <a:t> </a:t>
            </a:r>
            <a:r>
              <a:rPr lang="pt-PT" sz="1600" b="1" err="1"/>
              <a:t>characteristics</a:t>
            </a:r>
            <a:endParaRPr sz="1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FF558-736B-03C5-A681-B92CC4EFEC89}"/>
              </a:ext>
            </a:extLst>
          </p:cNvPr>
          <p:cNvSpPr txBox="1"/>
          <p:nvPr/>
        </p:nvSpPr>
        <p:spPr>
          <a:xfrm>
            <a:off x="157085" y="1967744"/>
            <a:ext cx="38372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err="1"/>
              <a:t>Mesozoic-Cenozoic</a:t>
            </a:r>
            <a:r>
              <a:rPr lang="pt-PT"/>
              <a:t> </a:t>
            </a:r>
            <a:r>
              <a:rPr lang="pt-PT" err="1"/>
              <a:t>sedimentary</a:t>
            </a:r>
            <a:r>
              <a:rPr lang="pt-PT"/>
              <a:t> </a:t>
            </a:r>
            <a:r>
              <a:rPr lang="pt-PT" err="1"/>
              <a:t>basin</a:t>
            </a:r>
            <a:r>
              <a:rPr lang="pt-PT"/>
              <a:t> </a:t>
            </a:r>
            <a:r>
              <a:rPr lang="pt-PT" err="1"/>
              <a:t>formed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a </a:t>
            </a:r>
            <a:r>
              <a:rPr lang="pt-PT" err="1"/>
              <a:t>folding</a:t>
            </a:r>
            <a:r>
              <a:rPr lang="pt-PT"/>
              <a:t> </a:t>
            </a:r>
            <a:r>
              <a:rPr lang="pt-PT" err="1"/>
              <a:t>basement</a:t>
            </a: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err="1"/>
              <a:t>Terrestrial</a:t>
            </a:r>
            <a:r>
              <a:rPr lang="pt-PT"/>
              <a:t> </a:t>
            </a:r>
            <a:r>
              <a:rPr lang="pt-PT" err="1"/>
              <a:t>strata</a:t>
            </a:r>
            <a:r>
              <a:rPr lang="pt-PT"/>
              <a:t>: </a:t>
            </a:r>
            <a:r>
              <a:rPr lang="pt-PT" err="1"/>
              <a:t>volcanic</a:t>
            </a:r>
            <a:r>
              <a:rPr lang="pt-PT"/>
              <a:t>, </a:t>
            </a:r>
            <a:r>
              <a:rPr lang="pt-PT" err="1"/>
              <a:t>volcaniclastig</a:t>
            </a:r>
            <a:r>
              <a:rPr lang="pt-PT"/>
              <a:t>, </a:t>
            </a:r>
            <a:r>
              <a:rPr lang="pt-PT" err="1"/>
              <a:t>sedimentary</a:t>
            </a:r>
            <a:r>
              <a:rPr lang="pt-PT"/>
              <a:t> rocks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err="1"/>
              <a:t>Basement</a:t>
            </a:r>
            <a:r>
              <a:rPr lang="pt-PT"/>
              <a:t>: </a:t>
            </a:r>
            <a:r>
              <a:rPr lang="pt-PT" err="1"/>
              <a:t>Middle</a:t>
            </a:r>
            <a:r>
              <a:rPr lang="pt-PT"/>
              <a:t> </a:t>
            </a:r>
            <a:r>
              <a:rPr lang="pt-PT" err="1"/>
              <a:t>Jurastic</a:t>
            </a:r>
            <a:r>
              <a:rPr lang="pt-PT"/>
              <a:t> granites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Paelozoic</a:t>
            </a:r>
            <a:r>
              <a:rPr lang="pt-PT"/>
              <a:t> </a:t>
            </a:r>
            <a:r>
              <a:rPr lang="pt-PT" err="1"/>
              <a:t>strata</a:t>
            </a: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/>
              <a:t>XJWZ </a:t>
            </a:r>
            <a:r>
              <a:rPr lang="pt-PT" err="1"/>
              <a:t>area</a:t>
            </a:r>
            <a:r>
              <a:rPr lang="pt-PT"/>
              <a:t>: </a:t>
            </a:r>
            <a:r>
              <a:rPr lang="pt-PT" err="1"/>
              <a:t>upper</a:t>
            </a:r>
            <a:r>
              <a:rPr lang="pt-PT"/>
              <a:t> </a:t>
            </a:r>
            <a:r>
              <a:rPr lang="pt-PT" err="1"/>
              <a:t>depression</a:t>
            </a:r>
            <a:r>
              <a:rPr lang="pt-PT"/>
              <a:t> </a:t>
            </a:r>
            <a:r>
              <a:rPr lang="pt-PT" err="1"/>
              <a:t>layer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lower</a:t>
            </a:r>
            <a:r>
              <a:rPr lang="pt-PT"/>
              <a:t> </a:t>
            </a:r>
            <a:r>
              <a:rPr lang="pt-PT" err="1"/>
              <a:t>fault</a:t>
            </a:r>
            <a:r>
              <a:rPr lang="pt-PT"/>
              <a:t> </a:t>
            </a:r>
            <a:r>
              <a:rPr lang="pt-PT" err="1"/>
              <a:t>depression</a:t>
            </a: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</p:txBody>
      </p:sp>
      <p:sp>
        <p:nvSpPr>
          <p:cNvPr id="11" name="Google Shape;67;p2">
            <a:extLst>
              <a:ext uri="{FF2B5EF4-FFF2-40B4-BE49-F238E27FC236}">
                <a16:creationId xmlns:a16="http://schemas.microsoft.com/office/drawing/2014/main" id="{614D8AE1-CBE9-D072-8DC1-382481BA9568}"/>
              </a:ext>
            </a:extLst>
          </p:cNvPr>
          <p:cNvSpPr txBox="1">
            <a:spLocks/>
          </p:cNvSpPr>
          <p:nvPr/>
        </p:nvSpPr>
        <p:spPr>
          <a:xfrm>
            <a:off x="4460700" y="4443658"/>
            <a:ext cx="2764734" cy="2954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800" dirty="0" err="1"/>
              <a:t>Fig</a:t>
            </a:r>
            <a:r>
              <a:rPr lang="pt-PT" sz="800" dirty="0"/>
              <a:t> 2</a:t>
            </a:r>
            <a:r>
              <a:rPr lang="pt-PT" sz="600" b="0" dirty="0"/>
              <a:t>: </a:t>
            </a:r>
            <a:r>
              <a:rPr lang="pt-PT" sz="600" b="0" dirty="0" err="1"/>
              <a:t>Location</a:t>
            </a:r>
            <a:r>
              <a:rPr lang="pt-PT" sz="600" b="0" dirty="0"/>
              <a:t> </a:t>
            </a:r>
            <a:r>
              <a:rPr lang="pt-PT" sz="600" b="0" dirty="0" err="1"/>
              <a:t>of</a:t>
            </a:r>
            <a:r>
              <a:rPr lang="pt-PT" sz="600" b="0" dirty="0"/>
              <a:t> </a:t>
            </a:r>
            <a:r>
              <a:rPr lang="pt-PT" sz="600" b="0" dirty="0" err="1"/>
              <a:t>Songliao</a:t>
            </a:r>
            <a:r>
              <a:rPr lang="pt-PT" sz="600" b="0" dirty="0"/>
              <a:t> </a:t>
            </a:r>
            <a:r>
              <a:rPr lang="pt-PT" sz="600" b="0" dirty="0" err="1"/>
              <a:t>Basin</a:t>
            </a:r>
            <a:r>
              <a:rPr lang="pt-PT" sz="600" b="0" dirty="0"/>
              <a:t> </a:t>
            </a:r>
            <a:r>
              <a:rPr lang="pt-PT" sz="600" b="0" dirty="0" err="1"/>
              <a:t>and</a:t>
            </a:r>
            <a:r>
              <a:rPr lang="pt-PT" sz="600" b="0" dirty="0"/>
              <a:t> XJWZ, </a:t>
            </a:r>
            <a:r>
              <a:rPr lang="pt-PT" sz="600" b="0" dirty="0" err="1"/>
              <a:t>showing</a:t>
            </a:r>
            <a:r>
              <a:rPr lang="pt-PT" sz="600" b="0" dirty="0"/>
              <a:t> major </a:t>
            </a:r>
            <a:r>
              <a:rPr lang="pt-PT" sz="600" b="0" dirty="0" err="1"/>
              <a:t>structural</a:t>
            </a:r>
            <a:r>
              <a:rPr lang="pt-PT" sz="600" b="0" dirty="0"/>
              <a:t> zones in </a:t>
            </a:r>
            <a:r>
              <a:rPr lang="pt-PT" sz="600" b="0" dirty="0" err="1"/>
              <a:t>the</a:t>
            </a:r>
            <a:r>
              <a:rPr lang="pt-PT" sz="600" b="0" dirty="0"/>
              <a:t> </a:t>
            </a:r>
            <a:r>
              <a:rPr lang="pt-PT" sz="600" b="0" dirty="0" err="1"/>
              <a:t>basin</a:t>
            </a:r>
            <a:r>
              <a:rPr lang="pt-PT" sz="600" b="0" dirty="0"/>
              <a:t> (</a:t>
            </a:r>
            <a:r>
              <a:rPr lang="pt-PT" sz="600" b="0" dirty="0" err="1"/>
              <a:t>Guo</a:t>
            </a:r>
            <a:r>
              <a:rPr lang="pt-PT" sz="600" b="0" dirty="0"/>
              <a:t> </a:t>
            </a:r>
            <a:r>
              <a:rPr lang="pt-PT" sz="600" b="0" dirty="0" err="1"/>
              <a:t>et</a:t>
            </a:r>
            <a:r>
              <a:rPr lang="pt-PT" sz="600" b="0" dirty="0"/>
              <a:t> al.,2016)</a:t>
            </a:r>
          </a:p>
          <a:p>
            <a:pPr algn="ctr"/>
            <a:endParaRPr lang="pt-PT" sz="600" b="0" dirty="0"/>
          </a:p>
        </p:txBody>
      </p:sp>
      <p:pic>
        <p:nvPicPr>
          <p:cNvPr id="3" name="Picture 2" descr="A map of a country&#10;&#10;Description automatically generated">
            <a:extLst>
              <a:ext uri="{FF2B5EF4-FFF2-40B4-BE49-F238E27FC236}">
                <a16:creationId xmlns:a16="http://schemas.microsoft.com/office/drawing/2014/main" id="{5F9823D2-258F-ECD5-8AEC-576AF492D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00" y="1029024"/>
            <a:ext cx="2763060" cy="34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9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title"/>
          </p:nvPr>
        </p:nvSpPr>
        <p:spPr>
          <a:xfrm>
            <a:off x="4460700" y="377725"/>
            <a:ext cx="4683300" cy="6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 sz="3300" err="1">
                <a:solidFill>
                  <a:schemeClr val="lt1"/>
                </a:solidFill>
              </a:rPr>
              <a:t>Geological</a:t>
            </a:r>
            <a:r>
              <a:rPr lang="pt-PT" sz="3300">
                <a:solidFill>
                  <a:schemeClr val="lt1"/>
                </a:solidFill>
              </a:rPr>
              <a:t> </a:t>
            </a:r>
            <a:r>
              <a:rPr lang="pt-PT" sz="3300" err="1">
                <a:solidFill>
                  <a:schemeClr val="lt1"/>
                </a:solidFill>
              </a:rPr>
              <a:t>Setting</a:t>
            </a:r>
            <a:endParaRPr sz="3300"/>
          </a:p>
        </p:txBody>
      </p:sp>
      <p:sp>
        <p:nvSpPr>
          <p:cNvPr id="68" name="Google Shape;68;p2"/>
          <p:cNvSpPr txBox="1"/>
          <p:nvPr/>
        </p:nvSpPr>
        <p:spPr>
          <a:xfrm>
            <a:off x="0" y="4716982"/>
            <a:ext cx="772282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PT" sz="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lang="pt-PT"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de-AT"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9" name="Google Shape;69;p2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/>
              <a:t>3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157085" y="1363283"/>
            <a:ext cx="425444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PT" sz="1600" b="1" err="1"/>
              <a:t>Lower</a:t>
            </a:r>
            <a:r>
              <a:rPr lang="pt-PT" sz="1600" b="1"/>
              <a:t> </a:t>
            </a:r>
            <a:r>
              <a:rPr lang="pt-PT" sz="1600" b="1" err="1"/>
              <a:t>fault</a:t>
            </a:r>
            <a:r>
              <a:rPr lang="pt-PT" sz="1600" b="1"/>
              <a:t> </a:t>
            </a:r>
            <a:r>
              <a:rPr lang="pt-PT" sz="1600" b="1" err="1"/>
              <a:t>depression</a:t>
            </a:r>
            <a:endParaRPr sz="1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FF558-736B-03C5-A681-B92CC4EFEC89}"/>
              </a:ext>
            </a:extLst>
          </p:cNvPr>
          <p:cNvSpPr txBox="1"/>
          <p:nvPr/>
        </p:nvSpPr>
        <p:spPr>
          <a:xfrm>
            <a:off x="134193" y="1725861"/>
            <a:ext cx="383721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Target </a:t>
            </a:r>
            <a:r>
              <a:rPr lang="pt-PT" dirty="0" err="1"/>
              <a:t>reservoir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HDR </a:t>
            </a:r>
            <a:r>
              <a:rPr lang="pt-PT" dirty="0" err="1"/>
              <a:t>resource</a:t>
            </a:r>
            <a:r>
              <a:rPr lang="pt-PT" dirty="0"/>
              <a:t> </a:t>
            </a:r>
            <a:r>
              <a:rPr lang="pt-PT" dirty="0" err="1"/>
              <a:t>development</a:t>
            </a:r>
            <a:r>
              <a:rPr lang="pt-PT" dirty="0"/>
              <a:t> </a:t>
            </a: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 err="1"/>
              <a:t>Denglouku</a:t>
            </a:r>
            <a:r>
              <a:rPr lang="pt-PT" dirty="0"/>
              <a:t> </a:t>
            </a:r>
            <a:r>
              <a:rPr lang="pt-PT" dirty="0" err="1"/>
              <a:t>group</a:t>
            </a:r>
            <a:r>
              <a:rPr lang="pt-PT" dirty="0"/>
              <a:t> (K1d): 200m </a:t>
            </a:r>
            <a:r>
              <a:rPr lang="pt-PT" dirty="0" err="1"/>
              <a:t>thick</a:t>
            </a:r>
            <a:r>
              <a:rPr lang="pt-PT" dirty="0"/>
              <a:t> </a:t>
            </a:r>
            <a:r>
              <a:rPr lang="pt-PT" dirty="0" err="1"/>
              <a:t>silt</a:t>
            </a:r>
            <a:r>
              <a:rPr lang="pt-PT" dirty="0"/>
              <a:t> </a:t>
            </a:r>
            <a:r>
              <a:rPr lang="pt-PT" dirty="0" err="1"/>
              <a:t>mudstone</a:t>
            </a:r>
            <a:r>
              <a:rPr lang="pt-PT" dirty="0"/>
              <a:t> </a:t>
            </a:r>
            <a:r>
              <a:rPr lang="pt-PT" dirty="0" err="1"/>
              <a:t>cap</a:t>
            </a:r>
            <a:r>
              <a:rPr lang="pt-PT" dirty="0"/>
              <a:t> rock for </a:t>
            </a:r>
            <a:r>
              <a:rPr lang="pt-PT" dirty="0" err="1"/>
              <a:t>deep</a:t>
            </a:r>
            <a:r>
              <a:rPr lang="pt-PT" dirty="0"/>
              <a:t> </a:t>
            </a:r>
            <a:r>
              <a:rPr lang="pt-PT" dirty="0" err="1"/>
              <a:t>geothermal</a:t>
            </a:r>
            <a:r>
              <a:rPr lang="pt-PT" dirty="0"/>
              <a:t> </a:t>
            </a:r>
            <a:r>
              <a:rPr lang="pt-PT" dirty="0" err="1"/>
              <a:t>energy</a:t>
            </a:r>
            <a:r>
              <a:rPr lang="pt-PT" dirty="0"/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 err="1"/>
              <a:t>Yingchen</a:t>
            </a:r>
            <a:r>
              <a:rPr lang="pt-PT" dirty="0"/>
              <a:t> </a:t>
            </a:r>
            <a:r>
              <a:rPr lang="pt-PT" dirty="0" err="1"/>
              <a:t>group</a:t>
            </a:r>
            <a:r>
              <a:rPr lang="pt-PT" dirty="0"/>
              <a:t> (K1yc): </a:t>
            </a:r>
            <a:r>
              <a:rPr lang="pt-PT" dirty="0" err="1"/>
              <a:t>Thick</a:t>
            </a:r>
            <a:r>
              <a:rPr lang="pt-PT" dirty="0"/>
              <a:t> </a:t>
            </a:r>
            <a:r>
              <a:rPr lang="pt-PT" dirty="0" err="1"/>
              <a:t>acid</a:t>
            </a:r>
            <a:r>
              <a:rPr lang="pt-PT" dirty="0"/>
              <a:t> </a:t>
            </a:r>
            <a:r>
              <a:rPr lang="pt-PT" dirty="0" err="1"/>
              <a:t>volcanic</a:t>
            </a:r>
            <a:r>
              <a:rPr lang="pt-PT" dirty="0"/>
              <a:t> rock </a:t>
            </a:r>
            <a:r>
              <a:rPr lang="pt-PT" dirty="0" err="1"/>
              <a:t>layers</a:t>
            </a:r>
            <a:r>
              <a:rPr lang="pt-PT" dirty="0"/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</p:txBody>
      </p:sp>
      <p:sp>
        <p:nvSpPr>
          <p:cNvPr id="11" name="Google Shape;67;p2">
            <a:extLst>
              <a:ext uri="{FF2B5EF4-FFF2-40B4-BE49-F238E27FC236}">
                <a16:creationId xmlns:a16="http://schemas.microsoft.com/office/drawing/2014/main" id="{614D8AE1-CBE9-D072-8DC1-382481BA9568}"/>
              </a:ext>
            </a:extLst>
          </p:cNvPr>
          <p:cNvSpPr txBox="1">
            <a:spLocks/>
          </p:cNvSpPr>
          <p:nvPr/>
        </p:nvSpPr>
        <p:spPr>
          <a:xfrm>
            <a:off x="4460702" y="4339991"/>
            <a:ext cx="3151336" cy="4075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800" err="1"/>
              <a:t>Fig</a:t>
            </a:r>
            <a:r>
              <a:rPr lang="pt-PT" sz="800" dirty="0"/>
              <a:t> 3: </a:t>
            </a:r>
            <a:r>
              <a:rPr lang="pt-PT" sz="600" b="0" err="1"/>
              <a:t>Schematic</a:t>
            </a:r>
            <a:r>
              <a:rPr lang="pt-PT" sz="600" b="0" dirty="0"/>
              <a:t> </a:t>
            </a:r>
            <a:r>
              <a:rPr lang="pt-PT" sz="600" b="0" err="1"/>
              <a:t>map</a:t>
            </a:r>
            <a:r>
              <a:rPr lang="pt-PT" sz="600" b="0" dirty="0"/>
              <a:t> </a:t>
            </a:r>
            <a:r>
              <a:rPr lang="pt-PT" sz="600" b="0" err="1"/>
              <a:t>of</a:t>
            </a:r>
            <a:r>
              <a:rPr lang="pt-PT" sz="600" b="0" dirty="0"/>
              <a:t> </a:t>
            </a:r>
            <a:r>
              <a:rPr lang="pt-PT" sz="600" b="0" err="1"/>
              <a:t>deep</a:t>
            </a:r>
            <a:r>
              <a:rPr lang="pt-PT" sz="600" b="0" dirty="0"/>
              <a:t> </a:t>
            </a:r>
            <a:r>
              <a:rPr lang="pt-PT" sz="600" b="0" err="1"/>
              <a:t>faults</a:t>
            </a:r>
            <a:r>
              <a:rPr lang="pt-PT" sz="600" b="0" dirty="0"/>
              <a:t> </a:t>
            </a:r>
            <a:r>
              <a:rPr lang="pt-PT" sz="600" b="0" err="1"/>
              <a:t>and</a:t>
            </a:r>
            <a:r>
              <a:rPr lang="pt-PT" sz="600" b="0" dirty="0"/>
              <a:t> </a:t>
            </a:r>
            <a:r>
              <a:rPr lang="pt-PT" sz="600" b="0" err="1"/>
              <a:t>stratigraphic</a:t>
            </a:r>
            <a:r>
              <a:rPr lang="pt-PT" sz="600" b="0" dirty="0"/>
              <a:t> cross </a:t>
            </a:r>
            <a:r>
              <a:rPr lang="pt-PT" sz="600" b="0" err="1"/>
              <a:t>sections</a:t>
            </a:r>
            <a:r>
              <a:rPr lang="pt-PT" sz="600" b="0" dirty="0"/>
              <a:t> in </a:t>
            </a:r>
            <a:r>
              <a:rPr lang="pt-PT" sz="600" b="0" err="1"/>
              <a:t>the</a:t>
            </a:r>
            <a:r>
              <a:rPr lang="pt-PT" sz="600" b="0" dirty="0"/>
              <a:t> </a:t>
            </a:r>
            <a:r>
              <a:rPr lang="pt-PT" sz="600" b="0" err="1"/>
              <a:t>Songliao</a:t>
            </a:r>
            <a:r>
              <a:rPr lang="pt-PT" sz="600" b="0" dirty="0"/>
              <a:t> </a:t>
            </a:r>
            <a:r>
              <a:rPr lang="pt-PT" sz="600" b="0" err="1"/>
              <a:t>Basin</a:t>
            </a:r>
            <a:r>
              <a:rPr lang="pt-PT" sz="800" b="0" dirty="0"/>
              <a:t> </a:t>
            </a:r>
            <a:r>
              <a:rPr lang="pt-PT" sz="600" b="0" dirty="0"/>
              <a:t>(</a:t>
            </a:r>
            <a:r>
              <a:rPr lang="pt-PT" sz="600" b="0" err="1"/>
              <a:t>Guo</a:t>
            </a:r>
            <a:r>
              <a:rPr lang="pt-PT" sz="600" b="0" dirty="0"/>
              <a:t> </a:t>
            </a:r>
            <a:r>
              <a:rPr lang="pt-PT" sz="600" b="0" err="1"/>
              <a:t>et</a:t>
            </a:r>
            <a:r>
              <a:rPr lang="pt-PT" sz="600" b="0" dirty="0"/>
              <a:t> al.,2016)</a:t>
            </a:r>
          </a:p>
          <a:p>
            <a:pPr algn="ctr"/>
            <a:endParaRPr lang="pt-PT" sz="800" b="0" dirty="0"/>
          </a:p>
        </p:txBody>
      </p:sp>
      <p:pic>
        <p:nvPicPr>
          <p:cNvPr id="3" name="Picture 2" descr="A diagram of a geological study&#10;&#10;Description automatically generated">
            <a:extLst>
              <a:ext uri="{FF2B5EF4-FFF2-40B4-BE49-F238E27FC236}">
                <a16:creationId xmlns:a16="http://schemas.microsoft.com/office/drawing/2014/main" id="{43330679-FCEC-7EFC-36BD-95724788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00" y="1029025"/>
            <a:ext cx="3139977" cy="33109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5A9D2C-8A39-17D9-B419-7F3093C68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860" y="1682970"/>
            <a:ext cx="703891" cy="21116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4641D2-8D1A-8416-8886-D8123AD0E77E}"/>
              </a:ext>
            </a:extLst>
          </p:cNvPr>
          <p:cNvCxnSpPr/>
          <p:nvPr/>
        </p:nvCxnSpPr>
        <p:spPr>
          <a:xfrm flipV="1">
            <a:off x="6802350" y="2293883"/>
            <a:ext cx="1145510" cy="72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6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title"/>
          </p:nvPr>
        </p:nvSpPr>
        <p:spPr>
          <a:xfrm>
            <a:off x="4460700" y="377725"/>
            <a:ext cx="4683300" cy="6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 sz="3300" err="1">
                <a:solidFill>
                  <a:schemeClr val="lt1"/>
                </a:solidFill>
              </a:rPr>
              <a:t>Geothermal</a:t>
            </a:r>
            <a:r>
              <a:rPr lang="pt-PT" sz="3300">
                <a:solidFill>
                  <a:schemeClr val="lt1"/>
                </a:solidFill>
              </a:rPr>
              <a:t> Field</a:t>
            </a:r>
            <a:endParaRPr sz="3300"/>
          </a:p>
        </p:txBody>
      </p:sp>
      <p:sp>
        <p:nvSpPr>
          <p:cNvPr id="69" name="Google Shape;69;p2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/>
              <a:t>4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49167" y="1336191"/>
            <a:ext cx="425444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PT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Geothermal</a:t>
            </a:r>
            <a:r>
              <a:rPr lang="pt-PT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r>
              <a:rPr lang="pt-PT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pt-PT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endParaRPr sz="1600" b="1" dirty="0"/>
          </a:p>
        </p:txBody>
      </p:sp>
      <p:pic>
        <p:nvPicPr>
          <p:cNvPr id="2" name="Picture 1" descr="A table of numbers and letters">
            <a:extLst>
              <a:ext uri="{FF2B5EF4-FFF2-40B4-BE49-F238E27FC236}">
                <a16:creationId xmlns:a16="http://schemas.microsoft.com/office/drawing/2014/main" id="{7D6BDDCD-3288-ADF4-96F9-D307F24C7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32" y="1041058"/>
            <a:ext cx="2528183" cy="3409344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E9945-91CE-47E4-D57D-B88D817F7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700" y="1029026"/>
            <a:ext cx="1815036" cy="1704506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F874A-5AE5-EC80-C8B3-56081220E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700" y="2733532"/>
            <a:ext cx="1815036" cy="1704838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AFF558-736B-03C5-A681-B92CC4EFEC89}"/>
              </a:ext>
            </a:extLst>
          </p:cNvPr>
          <p:cNvSpPr txBox="1"/>
          <p:nvPr/>
        </p:nvSpPr>
        <p:spPr>
          <a:xfrm>
            <a:off x="157085" y="1967744"/>
            <a:ext cx="3837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/>
              <a:t>Data from </a:t>
            </a:r>
            <a:r>
              <a:rPr lang="pt-PT" err="1"/>
              <a:t>oil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gas</a:t>
            </a:r>
            <a:r>
              <a:rPr lang="pt-PT"/>
              <a:t> </a:t>
            </a:r>
            <a:r>
              <a:rPr lang="pt-PT" err="1"/>
              <a:t>exploratory</a:t>
            </a:r>
            <a:r>
              <a:rPr lang="pt-PT"/>
              <a:t> </a:t>
            </a:r>
            <a:r>
              <a:rPr lang="pt-PT" err="1"/>
              <a:t>wells</a:t>
            </a:r>
            <a:r>
              <a:rPr lang="pt-PT"/>
              <a:t> in </a:t>
            </a:r>
            <a:r>
              <a:rPr lang="pt-PT" err="1"/>
              <a:t>Daqing</a:t>
            </a:r>
            <a:r>
              <a:rPr lang="pt-PT"/>
              <a:t> </a:t>
            </a:r>
            <a:r>
              <a:rPr lang="pt-PT" err="1"/>
              <a:t>Oilfield</a:t>
            </a:r>
            <a:r>
              <a:rPr lang="pt-PT"/>
              <a:t>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/>
              <a:t>“Linear” </a:t>
            </a:r>
            <a:r>
              <a:rPr lang="pt-PT" err="1"/>
              <a:t>correlation</a:t>
            </a:r>
            <a:r>
              <a:rPr lang="pt-PT"/>
              <a:t> </a:t>
            </a:r>
            <a:r>
              <a:rPr lang="pt-PT" err="1"/>
              <a:t>between</a:t>
            </a:r>
            <a:r>
              <a:rPr lang="pt-PT"/>
              <a:t> </a:t>
            </a:r>
            <a:r>
              <a:rPr lang="pt-PT" err="1"/>
              <a:t>temperature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depth</a:t>
            </a:r>
            <a:r>
              <a:rPr lang="pt-PT"/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err="1"/>
              <a:t>Turning</a:t>
            </a:r>
            <a:r>
              <a:rPr lang="pt-PT"/>
              <a:t> </a:t>
            </a:r>
            <a:r>
              <a:rPr lang="pt-PT" err="1"/>
              <a:t>point</a:t>
            </a:r>
            <a:r>
              <a:rPr lang="pt-PT"/>
              <a:t> in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fault-depression</a:t>
            </a:r>
            <a:r>
              <a:rPr lang="pt-PT"/>
              <a:t> </a:t>
            </a:r>
            <a:r>
              <a:rPr lang="pt-PT" err="1"/>
              <a:t>transition</a:t>
            </a:r>
            <a:r>
              <a:rPr lang="pt-PT"/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err="1"/>
              <a:t>Geothermal</a:t>
            </a:r>
            <a:r>
              <a:rPr lang="pt-PT"/>
              <a:t> </a:t>
            </a:r>
            <a:r>
              <a:rPr lang="pt-PT" err="1"/>
              <a:t>gradient</a:t>
            </a:r>
            <a:r>
              <a:rPr lang="pt-PT"/>
              <a:t> : 3.9 – 6.5 (</a:t>
            </a:r>
            <a:r>
              <a:rPr lang="pt-PT" err="1"/>
              <a:t>ºC</a:t>
            </a:r>
            <a:r>
              <a:rPr lang="pt-PT"/>
              <a:t>/100m)</a:t>
            </a:r>
          </a:p>
        </p:txBody>
      </p:sp>
      <p:sp>
        <p:nvSpPr>
          <p:cNvPr id="11" name="Google Shape;67;p2">
            <a:extLst>
              <a:ext uri="{FF2B5EF4-FFF2-40B4-BE49-F238E27FC236}">
                <a16:creationId xmlns:a16="http://schemas.microsoft.com/office/drawing/2014/main" id="{614D8AE1-CBE9-D072-8DC1-382481BA9568}"/>
              </a:ext>
            </a:extLst>
          </p:cNvPr>
          <p:cNvSpPr txBox="1">
            <a:spLocks/>
          </p:cNvSpPr>
          <p:nvPr/>
        </p:nvSpPr>
        <p:spPr>
          <a:xfrm>
            <a:off x="4460700" y="4452062"/>
            <a:ext cx="1815036" cy="2702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800" dirty="0" err="1"/>
              <a:t>Fig</a:t>
            </a:r>
            <a:r>
              <a:rPr lang="pt-PT" sz="800" dirty="0"/>
              <a:t> 4</a:t>
            </a:r>
            <a:r>
              <a:rPr lang="pt-PT" sz="600" b="0" dirty="0"/>
              <a:t>: </a:t>
            </a:r>
            <a:r>
              <a:rPr lang="pt-PT" sz="600" b="0" dirty="0" err="1"/>
              <a:t>Variation</a:t>
            </a:r>
            <a:r>
              <a:rPr lang="pt-PT" sz="600" b="0" dirty="0"/>
              <a:t> </a:t>
            </a:r>
            <a:r>
              <a:rPr lang="pt-PT" sz="600" b="0" dirty="0" err="1"/>
              <a:t>of</a:t>
            </a:r>
            <a:r>
              <a:rPr lang="pt-PT" sz="600" b="0" dirty="0"/>
              <a:t> </a:t>
            </a:r>
            <a:r>
              <a:rPr lang="pt-PT" sz="600" b="0" dirty="0" err="1"/>
              <a:t>geothermal</a:t>
            </a:r>
            <a:r>
              <a:rPr lang="pt-PT" sz="600" b="0" dirty="0"/>
              <a:t> </a:t>
            </a:r>
            <a:r>
              <a:rPr lang="pt-PT" sz="600" b="0" dirty="0" err="1"/>
              <a:t>temperature</a:t>
            </a:r>
            <a:r>
              <a:rPr lang="pt-PT" sz="600" b="0" dirty="0"/>
              <a:t> </a:t>
            </a:r>
            <a:r>
              <a:rPr lang="pt-PT" sz="600" b="0" dirty="0" err="1"/>
              <a:t>and</a:t>
            </a:r>
            <a:r>
              <a:rPr lang="pt-PT" sz="600" b="0" dirty="0"/>
              <a:t> </a:t>
            </a:r>
            <a:r>
              <a:rPr lang="pt-PT" sz="600" b="0" dirty="0" err="1"/>
              <a:t>gradient</a:t>
            </a:r>
            <a:r>
              <a:rPr lang="pt-PT" sz="600" b="0" dirty="0"/>
              <a:t> </a:t>
            </a:r>
            <a:r>
              <a:rPr lang="pt-PT" sz="600" b="0" dirty="0" err="1"/>
              <a:t>with</a:t>
            </a:r>
            <a:r>
              <a:rPr lang="pt-PT" sz="600" b="0" dirty="0"/>
              <a:t> </a:t>
            </a:r>
            <a:r>
              <a:rPr lang="pt-PT" sz="600" b="0" dirty="0" err="1"/>
              <a:t>depth</a:t>
            </a:r>
            <a:r>
              <a:rPr lang="pt-PT" sz="600" b="0" dirty="0"/>
              <a:t> (</a:t>
            </a:r>
            <a:r>
              <a:rPr lang="pt-PT" sz="600" b="0" dirty="0" err="1"/>
              <a:t>Guo</a:t>
            </a:r>
            <a:r>
              <a:rPr lang="pt-PT" sz="600" b="0" dirty="0"/>
              <a:t> </a:t>
            </a:r>
            <a:r>
              <a:rPr lang="pt-PT" sz="600" b="0" dirty="0" err="1"/>
              <a:t>et</a:t>
            </a:r>
            <a:r>
              <a:rPr lang="pt-PT" sz="600" b="0" dirty="0"/>
              <a:t> al.,2015)</a:t>
            </a:r>
          </a:p>
          <a:p>
            <a:pPr algn="ctr"/>
            <a:endParaRPr lang="pt-PT" sz="6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3F75B-696F-1D29-CC7E-5AFC9FBD3CE9}"/>
              </a:ext>
            </a:extLst>
          </p:cNvPr>
          <p:cNvSpPr txBox="1"/>
          <p:nvPr/>
        </p:nvSpPr>
        <p:spPr>
          <a:xfrm>
            <a:off x="7215187" y="4450136"/>
            <a:ext cx="1008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600" dirty="0"/>
              <a:t>(</a:t>
            </a:r>
            <a:r>
              <a:rPr lang="pt-PT" sz="600" dirty="0" err="1"/>
              <a:t>Guo</a:t>
            </a:r>
            <a:r>
              <a:rPr lang="pt-PT" sz="600" dirty="0"/>
              <a:t> </a:t>
            </a:r>
            <a:r>
              <a:rPr lang="pt-PT" sz="600" dirty="0" err="1"/>
              <a:t>et</a:t>
            </a:r>
            <a:r>
              <a:rPr lang="pt-PT" sz="600" dirty="0"/>
              <a:t> al.,2015)</a:t>
            </a:r>
            <a:endParaRPr lang="en-US" sz="600" dirty="0"/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1E782-3449-C249-D59C-F79766E2E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4D002-8CB7-409C-384E-E542F2ACBB6C}"/>
              </a:ext>
            </a:extLst>
          </p:cNvPr>
          <p:cNvSpPr txBox="1"/>
          <p:nvPr/>
        </p:nvSpPr>
        <p:spPr>
          <a:xfrm>
            <a:off x="4441371" y="530679"/>
            <a:ext cx="4408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crustal thickness of XJWZ is only 29 km, which is caused by the crust extensional thinning and upper mantle uplift. As a result of the subduction of the Pacific plate under the Eurasian plate, the </a:t>
            </a:r>
            <a:r>
              <a:rPr lang="en-US" dirty="0" err="1"/>
              <a:t>Songliao</a:t>
            </a:r>
            <a:r>
              <a:rPr lang="en-US" dirty="0"/>
              <a:t> Basin suffered a strong tension function that enhances thermal activity.</a:t>
            </a:r>
            <a:endParaRPr lang="pt-PT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3CF53F1-6149-1251-ED2C-19FAFFFCA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314067"/>
              </p:ext>
            </p:extLst>
          </p:nvPr>
        </p:nvGraphicFramePr>
        <p:xfrm>
          <a:off x="293914" y="816429"/>
          <a:ext cx="3886200" cy="1665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a 2">
            <a:extLst>
              <a:ext uri="{FF2B5EF4-FFF2-40B4-BE49-F238E27FC236}">
                <a16:creationId xmlns:a16="http://schemas.microsoft.com/office/drawing/2014/main" id="{80EE7292-E82C-1E79-70E4-723AC9A6F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100863"/>
              </p:ext>
            </p:extLst>
          </p:nvPr>
        </p:nvGraphicFramePr>
        <p:xfrm>
          <a:off x="362834" y="2709398"/>
          <a:ext cx="4097865" cy="85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4685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title"/>
          </p:nvPr>
        </p:nvSpPr>
        <p:spPr>
          <a:xfrm>
            <a:off x="4460700" y="377725"/>
            <a:ext cx="4683300" cy="6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 sz="3300" err="1">
                <a:solidFill>
                  <a:schemeClr val="lt1"/>
                </a:solidFill>
              </a:rPr>
              <a:t>Geothermal</a:t>
            </a:r>
            <a:r>
              <a:rPr lang="pt-PT" sz="3300">
                <a:solidFill>
                  <a:schemeClr val="lt1"/>
                </a:solidFill>
              </a:rPr>
              <a:t> Field</a:t>
            </a:r>
            <a:endParaRPr sz="3300"/>
          </a:p>
        </p:txBody>
      </p:sp>
      <p:sp>
        <p:nvSpPr>
          <p:cNvPr id="69" name="Google Shape;69;p2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/>
              <a:t>5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49167" y="1336191"/>
            <a:ext cx="421259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PT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Geothermal</a:t>
            </a:r>
            <a:r>
              <a:rPr lang="pt-P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r>
              <a:rPr lang="pt-P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pt-P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endParaRPr sz="1600" b="1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6D70FB-E2C9-929A-6BF0-16525CFB7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377961"/>
              </p:ext>
            </p:extLst>
          </p:nvPr>
        </p:nvGraphicFramePr>
        <p:xfrm>
          <a:off x="375555" y="2857191"/>
          <a:ext cx="5241473" cy="162257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98151">
                  <a:extLst>
                    <a:ext uri="{9D8B030D-6E8A-4147-A177-3AD203B41FA5}">
                      <a16:colId xmlns:a16="http://schemas.microsoft.com/office/drawing/2014/main" val="4079539921"/>
                    </a:ext>
                  </a:extLst>
                </a:gridCol>
                <a:gridCol w="2115739">
                  <a:extLst>
                    <a:ext uri="{9D8B030D-6E8A-4147-A177-3AD203B41FA5}">
                      <a16:colId xmlns:a16="http://schemas.microsoft.com/office/drawing/2014/main" val="2969742160"/>
                    </a:ext>
                  </a:extLst>
                </a:gridCol>
                <a:gridCol w="2227583">
                  <a:extLst>
                    <a:ext uri="{9D8B030D-6E8A-4147-A177-3AD203B41FA5}">
                      <a16:colId xmlns:a16="http://schemas.microsoft.com/office/drawing/2014/main" val="863498445"/>
                    </a:ext>
                  </a:extLst>
                </a:gridCol>
              </a:tblGrid>
              <a:tr h="3245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 kern="0" err="1">
                          <a:effectLst/>
                        </a:rPr>
                        <a:t>Depth</a:t>
                      </a:r>
                      <a:r>
                        <a:rPr lang="pt-PT" sz="1200" kern="0">
                          <a:effectLst/>
                        </a:rPr>
                        <a:t> [m]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 kern="0" err="1">
                          <a:effectLst/>
                        </a:rPr>
                        <a:t>Temperature</a:t>
                      </a:r>
                      <a:r>
                        <a:rPr lang="pt-PT" sz="1200" kern="0">
                          <a:effectLst/>
                        </a:rPr>
                        <a:t> Range [</a:t>
                      </a:r>
                      <a:r>
                        <a:rPr lang="pt-PT" sz="1200" kern="0" err="1">
                          <a:effectLst/>
                        </a:rPr>
                        <a:t>ºC</a:t>
                      </a:r>
                      <a:r>
                        <a:rPr lang="pt-PT" sz="1200" kern="0">
                          <a:effectLst/>
                        </a:rPr>
                        <a:t> ]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 kern="0" err="1">
                          <a:effectLst/>
                        </a:rPr>
                        <a:t>Average</a:t>
                      </a:r>
                      <a:r>
                        <a:rPr lang="pt-PT" sz="1200" kern="0">
                          <a:effectLst/>
                        </a:rPr>
                        <a:t> </a:t>
                      </a:r>
                      <a:r>
                        <a:rPr lang="pt-PT" sz="1200" kern="0" err="1">
                          <a:effectLst/>
                        </a:rPr>
                        <a:t>Temperature</a:t>
                      </a:r>
                      <a:r>
                        <a:rPr lang="pt-PT" sz="1200" kern="0">
                          <a:effectLst/>
                        </a:rPr>
                        <a:t> [</a:t>
                      </a:r>
                      <a:r>
                        <a:rPr lang="pt-PT" sz="1200" kern="0" err="1">
                          <a:effectLst/>
                        </a:rPr>
                        <a:t>ºC</a:t>
                      </a:r>
                      <a:r>
                        <a:rPr lang="pt-PT" sz="1200" kern="0">
                          <a:effectLst/>
                        </a:rPr>
                        <a:t>]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49402848"/>
                  </a:ext>
                </a:extLst>
              </a:tr>
              <a:tr h="3245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 kern="0">
                          <a:effectLst/>
                        </a:rPr>
                        <a:t>1000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effectLst/>
                        </a:rPr>
                        <a:t>39 – 60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effectLst/>
                        </a:rPr>
                        <a:t>48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773745499"/>
                  </a:ext>
                </a:extLst>
              </a:tr>
              <a:tr h="3245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 kern="0">
                          <a:effectLst/>
                        </a:rPr>
                        <a:t>2000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effectLst/>
                        </a:rPr>
                        <a:t>75 – 140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effectLst/>
                        </a:rPr>
                        <a:t>96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54956810"/>
                  </a:ext>
                </a:extLst>
              </a:tr>
              <a:tr h="3245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 kern="0">
                          <a:effectLst/>
                        </a:rPr>
                        <a:t>3000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effectLst/>
                        </a:rPr>
                        <a:t>108 – 136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effectLst/>
                        </a:rPr>
                        <a:t>121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56934570"/>
                  </a:ext>
                </a:extLst>
              </a:tr>
              <a:tr h="3245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 kern="0">
                          <a:effectLst/>
                        </a:rPr>
                        <a:t>4000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effectLst/>
                        </a:rPr>
                        <a:t>144 – 18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effectLst/>
                        </a:rPr>
                        <a:t>162</a:t>
                      </a:r>
                      <a:endParaRPr lang="pt-PT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822331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CA778EB-674D-8122-D229-F4D5B1260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94" y="1024509"/>
            <a:ext cx="2652124" cy="3245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93D7A-9276-B11C-D579-7A6C84FE1B75}"/>
              </a:ext>
            </a:extLst>
          </p:cNvPr>
          <p:cNvSpPr txBox="1"/>
          <p:nvPr/>
        </p:nvSpPr>
        <p:spPr>
          <a:xfrm>
            <a:off x="375556" y="1706133"/>
            <a:ext cx="40086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Wingdings" panose="05000000000000000000" pitchFamily="2" charset="2"/>
              <a:buChar char="§"/>
            </a:pPr>
            <a:r>
              <a:rPr lang="pt-PT" err="1"/>
              <a:t>Temperature</a:t>
            </a:r>
            <a:r>
              <a:rPr lang="pt-PT"/>
              <a:t> </a:t>
            </a:r>
            <a:r>
              <a:rPr lang="pt-PT" err="1"/>
              <a:t>distribution</a:t>
            </a:r>
            <a:r>
              <a:rPr lang="pt-PT"/>
              <a:t> </a:t>
            </a:r>
            <a:r>
              <a:rPr lang="pt-PT" err="1"/>
              <a:t>at</a:t>
            </a:r>
            <a:r>
              <a:rPr lang="pt-PT"/>
              <a:t> </a:t>
            </a:r>
            <a:r>
              <a:rPr lang="pt-PT" err="1"/>
              <a:t>different</a:t>
            </a:r>
            <a:r>
              <a:rPr lang="pt-PT"/>
              <a:t> </a:t>
            </a:r>
            <a:r>
              <a:rPr lang="pt-PT" err="1"/>
              <a:t>depths</a:t>
            </a:r>
            <a:endParaRPr lang="pt-PT"/>
          </a:p>
          <a:p>
            <a:pPr marL="400050" indent="-400050">
              <a:buFont typeface="+mj-lt"/>
              <a:buAutoNum type="romanLcPeriod"/>
            </a:pPr>
            <a:endParaRPr lang="pt-PT"/>
          </a:p>
          <a:p>
            <a:pPr marL="400050" indent="-400050">
              <a:buFont typeface="+mj-lt"/>
              <a:buAutoNum type="romanLcPeriod"/>
            </a:pPr>
            <a:endParaRPr lang="pt-PT"/>
          </a:p>
          <a:p>
            <a:pPr marL="400050" indent="-400050">
              <a:buFont typeface="+mj-lt"/>
              <a:buAutoNum type="romanLcPeriod"/>
            </a:pPr>
            <a:endParaRPr lang="pt-PT"/>
          </a:p>
          <a:p>
            <a:pPr marL="400050" indent="-400050">
              <a:buFont typeface="+mj-lt"/>
              <a:buAutoNum type="romanLcPeriod"/>
            </a:pPr>
            <a:endParaRPr lang="pt-PT"/>
          </a:p>
        </p:txBody>
      </p:sp>
      <p:pic>
        <p:nvPicPr>
          <p:cNvPr id="4" name="Picture 3" descr="A green background with black text&#10;&#10;Description automatically generated">
            <a:extLst>
              <a:ext uri="{FF2B5EF4-FFF2-40B4-BE49-F238E27FC236}">
                <a16:creationId xmlns:a16="http://schemas.microsoft.com/office/drawing/2014/main" id="{45F4D778-AB15-BB68-88B7-4EBA8BF0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464" y="4266921"/>
            <a:ext cx="2652434" cy="341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D79F1-76B1-8CD7-6552-6AC44D7620C5}"/>
              </a:ext>
            </a:extLst>
          </p:cNvPr>
          <p:cNvSpPr txBox="1"/>
          <p:nvPr/>
        </p:nvSpPr>
        <p:spPr>
          <a:xfrm>
            <a:off x="7047100" y="4475348"/>
            <a:ext cx="8698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600" dirty="0"/>
              <a:t>(</a:t>
            </a:r>
            <a:r>
              <a:rPr lang="pt-PT" sz="600" dirty="0" err="1"/>
              <a:t>Guo</a:t>
            </a:r>
            <a:r>
              <a:rPr lang="pt-PT" sz="600" dirty="0"/>
              <a:t> </a:t>
            </a:r>
            <a:r>
              <a:rPr lang="pt-PT" sz="600" dirty="0" err="1"/>
              <a:t>et</a:t>
            </a:r>
            <a:r>
              <a:rPr lang="pt-PT" sz="600" dirty="0"/>
              <a:t> al.,2015)</a:t>
            </a:r>
            <a:endParaRPr lang="en-US" sz="600" dirty="0"/>
          </a:p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098FE-6BAE-7029-7A9D-094DE10274A0}"/>
              </a:ext>
            </a:extLst>
          </p:cNvPr>
          <p:cNvSpPr txBox="1"/>
          <p:nvPr/>
        </p:nvSpPr>
        <p:spPr>
          <a:xfrm>
            <a:off x="2567548" y="4525775"/>
            <a:ext cx="8698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600" dirty="0"/>
              <a:t>(</a:t>
            </a:r>
            <a:r>
              <a:rPr lang="pt-PT" sz="600" dirty="0" err="1"/>
              <a:t>Guo</a:t>
            </a:r>
            <a:r>
              <a:rPr lang="pt-PT" sz="600" dirty="0"/>
              <a:t> </a:t>
            </a:r>
            <a:r>
              <a:rPr lang="pt-PT" sz="600" dirty="0" err="1"/>
              <a:t>et</a:t>
            </a:r>
            <a:r>
              <a:rPr lang="pt-PT" sz="600" dirty="0"/>
              <a:t> al.,2015)</a:t>
            </a:r>
            <a:endParaRPr lang="en-US" sz="6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0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title"/>
          </p:nvPr>
        </p:nvSpPr>
        <p:spPr>
          <a:xfrm>
            <a:off x="4460700" y="377725"/>
            <a:ext cx="4683300" cy="6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 sz="3300" err="1">
                <a:solidFill>
                  <a:schemeClr val="lt1"/>
                </a:solidFill>
              </a:rPr>
              <a:t>Geothermal</a:t>
            </a:r>
            <a:r>
              <a:rPr lang="pt-PT" sz="3300">
                <a:solidFill>
                  <a:schemeClr val="lt1"/>
                </a:solidFill>
              </a:rPr>
              <a:t> Field</a:t>
            </a:r>
            <a:endParaRPr sz="3300"/>
          </a:p>
        </p:txBody>
      </p:sp>
      <p:sp>
        <p:nvSpPr>
          <p:cNvPr id="69" name="Google Shape;69;p2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/>
              <a:t>6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49167" y="1336191"/>
            <a:ext cx="421259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P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Rock </a:t>
            </a:r>
            <a:r>
              <a:rPr lang="pt-PT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thermal</a:t>
            </a:r>
            <a:r>
              <a:rPr lang="pt-P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endParaRPr lang="pt-PT" sz="1600" b="1"/>
          </a:p>
        </p:txBody>
      </p:sp>
      <p:pic>
        <p:nvPicPr>
          <p:cNvPr id="2" name="Picture 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44D8FE09-00E4-B89D-DA84-E22A7F7529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4" y="1029025"/>
            <a:ext cx="4683300" cy="332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94D3DA-0048-ACEC-72ED-C3B6DBE30791}"/>
              </a:ext>
            </a:extLst>
          </p:cNvPr>
          <p:cNvSpPr txBox="1"/>
          <p:nvPr/>
        </p:nvSpPr>
        <p:spPr>
          <a:xfrm>
            <a:off x="157084" y="1698870"/>
            <a:ext cx="42998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0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11 rock samples from the XJWZ fault depression</a:t>
            </a:r>
            <a:r>
              <a:rPr lang="pt-PT" sz="1300"/>
              <a:t>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sz="13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300" err="1"/>
              <a:t>Thermal</a:t>
            </a:r>
            <a:r>
              <a:rPr lang="pt-PT" sz="1300"/>
              <a:t>/</a:t>
            </a:r>
            <a:r>
              <a:rPr lang="pt-PT" sz="1300" err="1"/>
              <a:t>Heat</a:t>
            </a:r>
            <a:r>
              <a:rPr lang="pt-PT" sz="1300"/>
              <a:t> </a:t>
            </a:r>
            <a:r>
              <a:rPr lang="pt-PT" sz="1300" err="1"/>
              <a:t>conductivy</a:t>
            </a:r>
            <a:r>
              <a:rPr lang="pt-PT" sz="1300"/>
              <a:t> </a:t>
            </a:r>
            <a:r>
              <a:rPr lang="pt-PT" sz="1300" err="1"/>
              <a:t>comparison</a:t>
            </a:r>
            <a:r>
              <a:rPr lang="pt-PT" sz="130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2416B-02FE-0905-063E-B50C35185F78}"/>
              </a:ext>
            </a:extLst>
          </p:cNvPr>
          <p:cNvSpPr/>
          <p:nvPr/>
        </p:nvSpPr>
        <p:spPr>
          <a:xfrm>
            <a:off x="5850192" y="2254989"/>
            <a:ext cx="108700" cy="48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10FE5B-D3A1-2520-0572-014C45DF0E8E}"/>
              </a:ext>
            </a:extLst>
          </p:cNvPr>
          <p:cNvSpPr/>
          <p:nvPr/>
        </p:nvSpPr>
        <p:spPr>
          <a:xfrm>
            <a:off x="5850192" y="2676752"/>
            <a:ext cx="108700" cy="48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09BECF-2FED-1EF1-B4C4-580787474E84}"/>
              </a:ext>
            </a:extLst>
          </p:cNvPr>
          <p:cNvSpPr/>
          <p:nvPr/>
        </p:nvSpPr>
        <p:spPr>
          <a:xfrm>
            <a:off x="5850192" y="2882971"/>
            <a:ext cx="108700" cy="48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04D64-C941-588A-31BF-198546A60A62}"/>
              </a:ext>
            </a:extLst>
          </p:cNvPr>
          <p:cNvSpPr/>
          <p:nvPr/>
        </p:nvSpPr>
        <p:spPr>
          <a:xfrm>
            <a:off x="5850192" y="3934110"/>
            <a:ext cx="108700" cy="48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FA3D18-F668-C658-A840-638BF9A76665}"/>
              </a:ext>
            </a:extLst>
          </p:cNvPr>
          <p:cNvSpPr/>
          <p:nvPr/>
        </p:nvSpPr>
        <p:spPr>
          <a:xfrm>
            <a:off x="4457225" y="4419443"/>
            <a:ext cx="108700" cy="48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174C75-0974-5AD7-B819-2E572D862954}"/>
              </a:ext>
            </a:extLst>
          </p:cNvPr>
          <p:cNvSpPr txBox="1"/>
          <p:nvPr/>
        </p:nvSpPr>
        <p:spPr>
          <a:xfrm>
            <a:off x="4621357" y="4331819"/>
            <a:ext cx="101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err="1"/>
              <a:t>Magmatic</a:t>
            </a:r>
            <a:endParaRPr lang="pt-PT" sz="9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ED92FE-B97B-1408-C25D-D96826FDCFAD}"/>
              </a:ext>
            </a:extLst>
          </p:cNvPr>
          <p:cNvSpPr/>
          <p:nvPr/>
        </p:nvSpPr>
        <p:spPr>
          <a:xfrm>
            <a:off x="4456964" y="4603482"/>
            <a:ext cx="108700" cy="489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F0A08-F6DE-C224-6610-FFFC394D0900}"/>
              </a:ext>
            </a:extLst>
          </p:cNvPr>
          <p:cNvSpPr txBox="1"/>
          <p:nvPr/>
        </p:nvSpPr>
        <p:spPr>
          <a:xfrm>
            <a:off x="4621096" y="4512558"/>
            <a:ext cx="1012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err="1"/>
              <a:t>Sedimentary</a:t>
            </a:r>
            <a:endParaRPr lang="pt-PT" sz="9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1C04B1-8124-AB31-E76E-BC09DE3FC7F1}"/>
              </a:ext>
            </a:extLst>
          </p:cNvPr>
          <p:cNvSpPr/>
          <p:nvPr/>
        </p:nvSpPr>
        <p:spPr>
          <a:xfrm>
            <a:off x="5850192" y="2049820"/>
            <a:ext cx="108700" cy="489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9D123A-ED31-0B2A-5687-4A78BB056E79}"/>
              </a:ext>
            </a:extLst>
          </p:cNvPr>
          <p:cNvSpPr/>
          <p:nvPr/>
        </p:nvSpPr>
        <p:spPr>
          <a:xfrm>
            <a:off x="5850192" y="2470712"/>
            <a:ext cx="108700" cy="489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6E51E2-7932-AEFA-5174-6AABAB1C5CFF}"/>
              </a:ext>
            </a:extLst>
          </p:cNvPr>
          <p:cNvSpPr/>
          <p:nvPr/>
        </p:nvSpPr>
        <p:spPr>
          <a:xfrm>
            <a:off x="5850192" y="3089190"/>
            <a:ext cx="108700" cy="489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C6D07E-FA23-48AB-8CFE-11808D85B2F3}"/>
              </a:ext>
            </a:extLst>
          </p:cNvPr>
          <p:cNvSpPr/>
          <p:nvPr/>
        </p:nvSpPr>
        <p:spPr>
          <a:xfrm>
            <a:off x="5850192" y="3304734"/>
            <a:ext cx="108700" cy="489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AD169B-B312-DE46-6DDB-E4994CBE068A}"/>
              </a:ext>
            </a:extLst>
          </p:cNvPr>
          <p:cNvSpPr/>
          <p:nvPr/>
        </p:nvSpPr>
        <p:spPr>
          <a:xfrm>
            <a:off x="5850192" y="3510953"/>
            <a:ext cx="108700" cy="489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814F9-F1D6-0D62-CA62-79553624E265}"/>
              </a:ext>
            </a:extLst>
          </p:cNvPr>
          <p:cNvSpPr/>
          <p:nvPr/>
        </p:nvSpPr>
        <p:spPr>
          <a:xfrm>
            <a:off x="5850192" y="3719906"/>
            <a:ext cx="108700" cy="489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461608-D128-2139-62C5-BC72AD637379}"/>
              </a:ext>
            </a:extLst>
          </p:cNvPr>
          <p:cNvSpPr/>
          <p:nvPr/>
        </p:nvSpPr>
        <p:spPr>
          <a:xfrm>
            <a:off x="5850192" y="4145219"/>
            <a:ext cx="108700" cy="489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Google Shape;70;p2">
            <a:extLst>
              <a:ext uri="{FF2B5EF4-FFF2-40B4-BE49-F238E27FC236}">
                <a16:creationId xmlns:a16="http://schemas.microsoft.com/office/drawing/2014/main" id="{EBF7AD4E-A7FC-AD59-6539-EDAFFF8B0D6E}"/>
              </a:ext>
            </a:extLst>
          </p:cNvPr>
          <p:cNvSpPr txBox="1"/>
          <p:nvPr/>
        </p:nvSpPr>
        <p:spPr>
          <a:xfrm>
            <a:off x="18992" y="2931367"/>
            <a:ext cx="421259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P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HDR </a:t>
            </a:r>
            <a:r>
              <a:rPr lang="pt-PT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r>
              <a:rPr lang="pt-P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lang="pt-PT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DFBE-9F5C-A7CB-2C96-92BA60CD8C5D}"/>
              </a:ext>
            </a:extLst>
          </p:cNvPr>
          <p:cNvSpPr txBox="1"/>
          <p:nvPr/>
        </p:nvSpPr>
        <p:spPr>
          <a:xfrm>
            <a:off x="736285" y="2395043"/>
            <a:ext cx="245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/>
              <a:t>Magmatic</a:t>
            </a:r>
            <a:r>
              <a:rPr lang="pt-PT"/>
              <a:t>        </a:t>
            </a:r>
            <a:r>
              <a:rPr lang="pt-PT" err="1"/>
              <a:t>Sedimentary</a:t>
            </a:r>
            <a:r>
              <a:rPr lang="pt-PT"/>
              <a:t> 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E17EADF5-74E9-3149-9328-357472643B5E}"/>
              </a:ext>
            </a:extLst>
          </p:cNvPr>
          <p:cNvSpPr/>
          <p:nvPr/>
        </p:nvSpPr>
        <p:spPr>
          <a:xfrm>
            <a:off x="1698922" y="2450052"/>
            <a:ext cx="212271" cy="205625"/>
          </a:xfrm>
          <a:prstGeom prst="chevron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8110F4-53B4-D253-F5CA-7AA3BBE0B55F}"/>
              </a:ext>
            </a:extLst>
          </p:cNvPr>
          <p:cNvSpPr txBox="1"/>
          <p:nvPr/>
        </p:nvSpPr>
        <p:spPr>
          <a:xfrm>
            <a:off x="157085" y="3314355"/>
            <a:ext cx="1754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30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Volume </a:t>
            </a:r>
            <a:r>
              <a:rPr lang="pt-PT" sz="130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method</a:t>
            </a:r>
            <a:endParaRPr lang="pt-PT" sz="130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44E21FD-360D-61A8-FD2A-553653FB8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669878"/>
              </p:ext>
            </p:extLst>
          </p:nvPr>
        </p:nvGraphicFramePr>
        <p:xfrm>
          <a:off x="2059837" y="3395741"/>
          <a:ext cx="1499426" cy="1066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9713">
                  <a:extLst>
                    <a:ext uri="{9D8B030D-6E8A-4147-A177-3AD203B41FA5}">
                      <a16:colId xmlns:a16="http://schemas.microsoft.com/office/drawing/2014/main" val="4017517536"/>
                    </a:ext>
                  </a:extLst>
                </a:gridCol>
                <a:gridCol w="749713">
                  <a:extLst>
                    <a:ext uri="{9D8B030D-6E8A-4147-A177-3AD203B41FA5}">
                      <a16:colId xmlns:a16="http://schemas.microsoft.com/office/drawing/2014/main" val="276062531"/>
                    </a:ext>
                  </a:extLst>
                </a:gridCol>
              </a:tblGrid>
              <a:tr h="208949">
                <a:tc>
                  <a:txBody>
                    <a:bodyPr/>
                    <a:lstStyle/>
                    <a:p>
                      <a:pPr algn="ctr"/>
                      <a:r>
                        <a:rPr lang="pt-PT" sz="800" err="1"/>
                        <a:t>Energy</a:t>
                      </a:r>
                      <a:r>
                        <a:rPr lang="pt-PT" sz="800"/>
                        <a:t> 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err="1"/>
                        <a:t>Depth</a:t>
                      </a:r>
                      <a:r>
                        <a:rPr lang="pt-PT" sz="800"/>
                        <a:t> [km]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04324"/>
                  </a:ext>
                </a:extLst>
              </a:tr>
              <a:tr h="208949">
                <a:tc>
                  <a:txBody>
                    <a:bodyPr/>
                    <a:lstStyle/>
                    <a:p>
                      <a:pPr algn="ctr"/>
                      <a:endParaRPr lang="pt-PT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0 –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91290"/>
                  </a:ext>
                </a:extLst>
              </a:tr>
              <a:tr h="208949">
                <a:tc>
                  <a:txBody>
                    <a:bodyPr/>
                    <a:lstStyle/>
                    <a:p>
                      <a:pPr algn="ctr"/>
                      <a:endParaRPr lang="pt-PT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1 –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956796"/>
                  </a:ext>
                </a:extLst>
              </a:tr>
              <a:tr h="208949">
                <a:tc>
                  <a:txBody>
                    <a:bodyPr/>
                    <a:lstStyle/>
                    <a:p>
                      <a:pPr algn="ctr"/>
                      <a:endParaRPr lang="pt-PT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2 –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001268"/>
                  </a:ext>
                </a:extLst>
              </a:tr>
              <a:tr h="208949">
                <a:tc>
                  <a:txBody>
                    <a:bodyPr/>
                    <a:lstStyle/>
                    <a:p>
                      <a:pPr algn="ctr"/>
                      <a:endParaRPr lang="pt-PT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/>
                        <a:t>3 –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1124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1">
                <a:extLst>
                  <a:ext uri="{FF2B5EF4-FFF2-40B4-BE49-F238E27FC236}">
                    <a16:creationId xmlns:a16="http://schemas.microsoft.com/office/drawing/2014/main" id="{6B6B23FC-C880-6DD4-423C-733B8FE1B10E}"/>
                  </a:ext>
                </a:extLst>
              </p:cNvPr>
              <p:cNvSpPr txBox="1"/>
              <p:nvPr/>
            </p:nvSpPr>
            <p:spPr>
              <a:xfrm>
                <a:off x="2167450" y="3649085"/>
                <a:ext cx="508152" cy="14164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>
                    <a:latin typeface="+mj-lt"/>
                  </a:rPr>
                  <a:t>2.73x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9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PT" sz="9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PT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pt-PT" sz="90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1">
                <a:extLst>
                  <a:ext uri="{FF2B5EF4-FFF2-40B4-BE49-F238E27FC236}">
                    <a16:creationId xmlns:a16="http://schemas.microsoft.com/office/drawing/2014/main" id="{6B6B23FC-C880-6DD4-423C-733B8FE1B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50" y="3649085"/>
                <a:ext cx="508152" cy="141642"/>
              </a:xfrm>
              <a:prstGeom prst="rect">
                <a:avLst/>
              </a:prstGeom>
              <a:blipFill>
                <a:blip r:embed="rId6"/>
                <a:stretch>
                  <a:fillRect l="-14458" t="-34783" r="-722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">
                <a:extLst>
                  <a:ext uri="{FF2B5EF4-FFF2-40B4-BE49-F238E27FC236}">
                    <a16:creationId xmlns:a16="http://schemas.microsoft.com/office/drawing/2014/main" id="{289A88BE-4112-FEDB-D346-BF372DCC3CCF}"/>
                  </a:ext>
                </a:extLst>
              </p:cNvPr>
              <p:cNvSpPr txBox="1"/>
              <p:nvPr/>
            </p:nvSpPr>
            <p:spPr>
              <a:xfrm>
                <a:off x="2167450" y="3863289"/>
                <a:ext cx="508152" cy="14164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>
                    <a:latin typeface="+mj-lt"/>
                  </a:rPr>
                  <a:t>7.44x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9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PT" sz="9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PT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pt-PT" sz="90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1">
                <a:extLst>
                  <a:ext uri="{FF2B5EF4-FFF2-40B4-BE49-F238E27FC236}">
                    <a16:creationId xmlns:a16="http://schemas.microsoft.com/office/drawing/2014/main" id="{289A88BE-4112-FEDB-D346-BF372DCC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50" y="3863289"/>
                <a:ext cx="508152" cy="141642"/>
              </a:xfrm>
              <a:prstGeom prst="rect">
                <a:avLst/>
              </a:prstGeom>
              <a:blipFill>
                <a:blip r:embed="rId7"/>
                <a:stretch>
                  <a:fillRect l="-14458" t="-34783" r="-722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E33F57B8-2FE2-38D7-7F5A-620A230262C0}"/>
                  </a:ext>
                </a:extLst>
              </p:cNvPr>
              <p:cNvSpPr txBox="1"/>
              <p:nvPr/>
            </p:nvSpPr>
            <p:spPr>
              <a:xfrm>
                <a:off x="2167450" y="4072155"/>
                <a:ext cx="508152" cy="14164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>
                    <a:latin typeface="+mj-lt"/>
                  </a:rPr>
                  <a:t>1.18x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9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PT" sz="9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PT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pt-PT" sz="90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E33F57B8-2FE2-38D7-7F5A-620A2302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50" y="4072155"/>
                <a:ext cx="508152" cy="141642"/>
              </a:xfrm>
              <a:prstGeom prst="rect">
                <a:avLst/>
              </a:prstGeom>
              <a:blipFill>
                <a:blip r:embed="rId8"/>
                <a:stretch>
                  <a:fillRect l="-14458" t="-30435" r="-722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1">
                <a:extLst>
                  <a:ext uri="{FF2B5EF4-FFF2-40B4-BE49-F238E27FC236}">
                    <a16:creationId xmlns:a16="http://schemas.microsoft.com/office/drawing/2014/main" id="{DD090F5B-DED4-7006-1EDD-50603F0B3B75}"/>
                  </a:ext>
                </a:extLst>
              </p:cNvPr>
              <p:cNvSpPr txBox="1"/>
              <p:nvPr/>
            </p:nvSpPr>
            <p:spPr>
              <a:xfrm>
                <a:off x="2167450" y="4269576"/>
                <a:ext cx="508152" cy="14164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900">
                    <a:latin typeface="+mj-lt"/>
                  </a:rPr>
                  <a:t>1.56x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9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PT" sz="9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PT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pt-PT" sz="900"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1">
                <a:extLst>
                  <a:ext uri="{FF2B5EF4-FFF2-40B4-BE49-F238E27FC236}">
                    <a16:creationId xmlns:a16="http://schemas.microsoft.com/office/drawing/2014/main" id="{DD090F5B-DED4-7006-1EDD-50603F0B3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50" y="4269576"/>
                <a:ext cx="508152" cy="141642"/>
              </a:xfrm>
              <a:prstGeom prst="rect">
                <a:avLst/>
              </a:prstGeom>
              <a:blipFill>
                <a:blip r:embed="rId9"/>
                <a:stretch>
                  <a:fillRect l="-14458" t="-29167" r="-7229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8DC3B0B-5C91-D948-4C26-A035F36A96BA}"/>
              </a:ext>
            </a:extLst>
          </p:cNvPr>
          <p:cNvSpPr txBox="1"/>
          <p:nvPr/>
        </p:nvSpPr>
        <p:spPr>
          <a:xfrm>
            <a:off x="6374747" y="4366091"/>
            <a:ext cx="8698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600" dirty="0"/>
              <a:t>(</a:t>
            </a:r>
            <a:r>
              <a:rPr lang="pt-PT" sz="600" dirty="0" err="1"/>
              <a:t>Guo</a:t>
            </a:r>
            <a:r>
              <a:rPr lang="pt-PT" sz="600" dirty="0"/>
              <a:t> </a:t>
            </a:r>
            <a:r>
              <a:rPr lang="pt-PT" sz="600" dirty="0" err="1"/>
              <a:t>et</a:t>
            </a:r>
            <a:r>
              <a:rPr lang="pt-PT" sz="600" dirty="0"/>
              <a:t> al.,2015)</a:t>
            </a:r>
            <a:endParaRPr lang="en-US" sz="600" dirty="0"/>
          </a:p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19961-F837-403E-06C7-7F9B5F05BA75}"/>
              </a:ext>
            </a:extLst>
          </p:cNvPr>
          <p:cNvSpPr txBox="1"/>
          <p:nvPr/>
        </p:nvSpPr>
        <p:spPr>
          <a:xfrm>
            <a:off x="2374246" y="4508965"/>
            <a:ext cx="8698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600" dirty="0"/>
              <a:t>(</a:t>
            </a:r>
            <a:r>
              <a:rPr lang="pt-PT" sz="600" dirty="0" err="1"/>
              <a:t>Guo</a:t>
            </a:r>
            <a:r>
              <a:rPr lang="pt-PT" sz="600" dirty="0"/>
              <a:t> </a:t>
            </a:r>
            <a:r>
              <a:rPr lang="pt-PT" sz="600" dirty="0" err="1"/>
              <a:t>et</a:t>
            </a:r>
            <a:r>
              <a:rPr lang="pt-PT" sz="600" dirty="0"/>
              <a:t> al.,2015)</a:t>
            </a:r>
            <a:endParaRPr lang="en-US" sz="6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35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>
            <a:spLocks noGrp="1"/>
          </p:cNvSpPr>
          <p:nvPr>
            <p:ph type="title"/>
          </p:nvPr>
        </p:nvSpPr>
        <p:spPr>
          <a:xfrm>
            <a:off x="4460700" y="102410"/>
            <a:ext cx="4683300" cy="9266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PT" sz="2600" err="1">
                <a:solidFill>
                  <a:schemeClr val="lt1"/>
                </a:solidFill>
              </a:rPr>
              <a:t>Geophysics</a:t>
            </a:r>
            <a:r>
              <a:rPr lang="pt-PT" sz="2600">
                <a:solidFill>
                  <a:schemeClr val="lt1"/>
                </a:solidFill>
              </a:rPr>
              <a:t> </a:t>
            </a:r>
          </a:p>
        </p:txBody>
      </p:sp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/>
              <a:t>3</a:t>
            </a:r>
            <a:endParaRPr/>
          </a:p>
        </p:txBody>
      </p:sp>
      <p:pic>
        <p:nvPicPr>
          <p:cNvPr id="2" name="Picture 1" descr="A diagram of layers of the earth with Crust in the background&#10;&#10;Description automatically generated">
            <a:extLst>
              <a:ext uri="{FF2B5EF4-FFF2-40B4-BE49-F238E27FC236}">
                <a16:creationId xmlns:a16="http://schemas.microsoft.com/office/drawing/2014/main" id="{2E8C1224-F039-C1CA-6EC9-252F1DAEE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554" y="1040998"/>
            <a:ext cx="2193796" cy="15375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F0B3342A-0D87-8448-D23F-65383ECE4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916" y="1582655"/>
            <a:ext cx="1700274" cy="964206"/>
          </a:xfrm>
          <a:prstGeom prst="rect">
            <a:avLst/>
          </a:prstGeom>
        </p:spPr>
      </p:pic>
      <p:sp>
        <p:nvSpPr>
          <p:cNvPr id="4" name="Google Shape;70;p2">
            <a:extLst>
              <a:ext uri="{FF2B5EF4-FFF2-40B4-BE49-F238E27FC236}">
                <a16:creationId xmlns:a16="http://schemas.microsoft.com/office/drawing/2014/main" id="{E13C7799-AA0C-53EC-7F62-6853E48F7016}"/>
              </a:ext>
            </a:extLst>
          </p:cNvPr>
          <p:cNvSpPr txBox="1"/>
          <p:nvPr/>
        </p:nvSpPr>
        <p:spPr>
          <a:xfrm>
            <a:off x="169250" y="979327"/>
            <a:ext cx="5117854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000" b="1" u="sng">
              <a:solidFill>
                <a:srgbClr val="4D5156"/>
              </a:solidFill>
              <a:cs typeface="Times New Roman"/>
            </a:endParaRPr>
          </a:p>
          <a:p>
            <a:pPr marL="171450" indent="-171450">
              <a:buChar char="•"/>
            </a:pPr>
            <a:r>
              <a:rPr lang="en-US" sz="1100" b="1" u="sng">
                <a:solidFill>
                  <a:srgbClr val="4D5156"/>
                </a:solidFill>
                <a:cs typeface="Times New Roman"/>
              </a:rPr>
              <a:t>Moho Surface Depth</a:t>
            </a:r>
            <a:r>
              <a:rPr lang="en-US" sz="1050" b="1">
                <a:solidFill>
                  <a:srgbClr val="4D5156"/>
                </a:solidFill>
                <a:cs typeface="Times New Roman"/>
              </a:rPr>
              <a:t>:</a:t>
            </a:r>
            <a:r>
              <a:rPr lang="en-US" sz="1000" b="1">
                <a:solidFill>
                  <a:srgbClr val="4D5156"/>
                </a:solidFill>
                <a:cs typeface="Times New Roman"/>
              </a:rPr>
              <a:t> From 29 to 36 km, controlling the geothermal field of the region. The shallowest part of the Moho is near the XJWZ area, at a depth of 29-30 km.</a:t>
            </a:r>
            <a:endParaRPr lang="en-US" sz="1000"/>
          </a:p>
          <a:p>
            <a:pPr>
              <a:buFont typeface="Arial"/>
              <a:buChar char="•"/>
            </a:pPr>
            <a:endParaRPr lang="en-US" sz="1000" b="1">
              <a:solidFill>
                <a:srgbClr val="4D5156"/>
              </a:solidFill>
              <a:cs typeface="Times New Roman"/>
            </a:endParaRPr>
          </a:p>
          <a:p>
            <a:pPr>
              <a:buFont typeface="Arial"/>
              <a:buChar char="•"/>
            </a:pPr>
            <a:endParaRPr lang="en-US" sz="1000" b="1">
              <a:solidFill>
                <a:srgbClr val="4D5156"/>
              </a:solidFill>
              <a:cs typeface="Times New Roman"/>
            </a:endParaRPr>
          </a:p>
          <a:p>
            <a:pPr>
              <a:buChar char="•"/>
            </a:pPr>
            <a:endParaRPr lang="en-US" sz="1000" b="1">
              <a:solidFill>
                <a:srgbClr val="4D5156"/>
              </a:solidFill>
              <a:cs typeface="Times New Roman"/>
            </a:endParaRPr>
          </a:p>
          <a:p>
            <a:pPr>
              <a:buChar char="•"/>
            </a:pPr>
            <a:endParaRPr lang="en-US" sz="1000" b="1">
              <a:solidFill>
                <a:srgbClr val="4D5156"/>
              </a:solidFill>
              <a:cs typeface="Times New Roman"/>
            </a:endParaRPr>
          </a:p>
          <a:p>
            <a:pPr>
              <a:buChar char="•"/>
            </a:pPr>
            <a:endParaRPr lang="en-US" sz="1000" b="1">
              <a:solidFill>
                <a:srgbClr val="4D5156"/>
              </a:solidFill>
              <a:cs typeface="Times New Roman"/>
            </a:endParaRPr>
          </a:p>
          <a:p>
            <a:pPr>
              <a:buChar char="•"/>
            </a:pPr>
            <a:endParaRPr lang="en-US" sz="1000" b="1">
              <a:solidFill>
                <a:srgbClr val="4D5156"/>
              </a:solidFill>
              <a:cs typeface="Times New Roman"/>
            </a:endParaRPr>
          </a:p>
          <a:p>
            <a:pPr marL="171450" indent="-171450">
              <a:buChar char="•"/>
            </a:pPr>
            <a:endParaRPr lang="en-US" sz="1000" b="1">
              <a:solidFill>
                <a:srgbClr val="4D5156"/>
              </a:solidFill>
              <a:cs typeface="Times New Roman"/>
            </a:endParaRPr>
          </a:p>
          <a:p>
            <a:pPr marL="171450" indent="-171450">
              <a:buChar char="•"/>
            </a:pPr>
            <a:endParaRPr lang="en-US" sz="1000" b="1" u="sng">
              <a:solidFill>
                <a:srgbClr val="4D5156"/>
              </a:solidFill>
              <a:cs typeface="Times New Roman"/>
            </a:endParaRPr>
          </a:p>
          <a:p>
            <a:pPr marL="171450" indent="-171450">
              <a:buChar char="•"/>
            </a:pPr>
            <a:r>
              <a:rPr lang="en-US" sz="1100" b="1" u="sng">
                <a:solidFill>
                  <a:srgbClr val="4D5156"/>
                </a:solidFill>
                <a:cs typeface="Times New Roman"/>
              </a:rPr>
              <a:t>Crustal Structure and Plate Tectonics</a:t>
            </a:r>
            <a:r>
              <a:rPr lang="en-US" sz="1100" b="1">
                <a:solidFill>
                  <a:srgbClr val="4D5156"/>
                </a:solidFill>
                <a:cs typeface="Times New Roman"/>
              </a:rPr>
              <a:t>:</a:t>
            </a:r>
            <a:r>
              <a:rPr lang="en-US" sz="1000" b="1">
                <a:solidFill>
                  <a:srgbClr val="4D5156"/>
                </a:solidFill>
                <a:cs typeface="Times New Roman"/>
              </a:rPr>
              <a:t> Strong tectonic forces due to the subduction of the Pacific plate under the Eurasian plate.</a:t>
            </a:r>
            <a:endParaRPr lang="en-US" sz="1000" b="1">
              <a:solidFill>
                <a:srgbClr val="4D5156"/>
              </a:solidFill>
            </a:endParaRPr>
          </a:p>
          <a:p>
            <a:pPr marL="171450" indent="-171450">
              <a:buChar char="•"/>
            </a:pPr>
            <a:endParaRPr lang="en-US" sz="1000" b="1">
              <a:solidFill>
                <a:srgbClr val="4D5156"/>
              </a:solidFill>
              <a:cs typeface="Times New Roman"/>
            </a:endParaRPr>
          </a:p>
          <a:p>
            <a:pPr marL="171450" indent="-171450">
              <a:buChar char="•"/>
            </a:pPr>
            <a:r>
              <a:rPr lang="en-US" sz="1100" b="1" u="sng">
                <a:solidFill>
                  <a:srgbClr val="4D5156"/>
                </a:solidFill>
                <a:cs typeface="Times New Roman"/>
              </a:rPr>
              <a:t>High-Conductivity Layer</a:t>
            </a:r>
            <a:r>
              <a:rPr lang="en-US" sz="1100" b="1">
                <a:solidFill>
                  <a:srgbClr val="4D5156"/>
                </a:solidFill>
                <a:cs typeface="Times New Roman"/>
              </a:rPr>
              <a:t>:</a:t>
            </a:r>
            <a:r>
              <a:rPr lang="en-US" sz="1000" b="1">
                <a:solidFill>
                  <a:srgbClr val="4D5156"/>
                </a:solidFill>
                <a:cs typeface="Times New Roman"/>
              </a:rPr>
              <a:t> Is 2-5 km thick (20 km deep), is found in the basin. Low resistivity and low density.</a:t>
            </a:r>
          </a:p>
          <a:p>
            <a:pPr marL="171450" indent="-171450">
              <a:buChar char="•"/>
            </a:pPr>
            <a:endParaRPr lang="en-US" sz="1000" b="1">
              <a:solidFill>
                <a:srgbClr val="4D5156"/>
              </a:solidFill>
              <a:cs typeface="Times New Roman"/>
            </a:endParaRPr>
          </a:p>
          <a:p>
            <a:pPr marL="171450" indent="-171450">
              <a:buChar char="•"/>
            </a:pPr>
            <a:r>
              <a:rPr lang="en-US" sz="1100" b="1" u="sng">
                <a:solidFill>
                  <a:srgbClr val="4D5156"/>
                </a:solidFill>
                <a:cs typeface="Times New Roman"/>
              </a:rPr>
              <a:t>Magma Chamber as Heat Source</a:t>
            </a:r>
            <a:r>
              <a:rPr lang="en-US" sz="1100" b="1">
                <a:solidFill>
                  <a:srgbClr val="4D5156"/>
                </a:solidFill>
                <a:cs typeface="Times New Roman"/>
              </a:rPr>
              <a:t>:</a:t>
            </a:r>
            <a:r>
              <a:rPr lang="en-US" sz="1000" b="1">
                <a:solidFill>
                  <a:srgbClr val="4D5156"/>
                </a:solidFill>
                <a:cs typeface="Times New Roman"/>
              </a:rPr>
              <a:t> Likely a magma chamber resulting from mantle intrusion into the crust. The main heat source for the basin.</a:t>
            </a:r>
          </a:p>
          <a:p>
            <a:pPr marL="171450" indent="-171450">
              <a:buChar char="•"/>
            </a:pPr>
            <a:endParaRPr lang="en-US" sz="600" b="1">
              <a:solidFill>
                <a:srgbClr val="4D5156"/>
              </a:solidFill>
            </a:endParaRPr>
          </a:p>
        </p:txBody>
      </p:sp>
      <p:pic>
        <p:nvPicPr>
          <p:cNvPr id="9" name="Picture 8" descr="A diagram of a geological formation&#10;&#10;Description automatically generated">
            <a:extLst>
              <a:ext uri="{FF2B5EF4-FFF2-40B4-BE49-F238E27FC236}">
                <a16:creationId xmlns:a16="http://schemas.microsoft.com/office/drawing/2014/main" id="{7CA1DEB0-68FC-AFFC-BB61-A03CE34F5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236" y="2678329"/>
            <a:ext cx="3286764" cy="16800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96A60-C05E-3521-1B6C-AC35F698C642}"/>
              </a:ext>
            </a:extLst>
          </p:cNvPr>
          <p:cNvSpPr txBox="1"/>
          <p:nvPr/>
        </p:nvSpPr>
        <p:spPr>
          <a:xfrm>
            <a:off x="171450" y="1755003"/>
            <a:ext cx="313057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,Sans-Serif"/>
              <a:buChar char="•"/>
            </a:pPr>
            <a:endParaRPr lang="en-US" sz="900"/>
          </a:p>
          <a:p>
            <a:pPr marL="285750" indent="-285750">
              <a:buFont typeface="Arial,Sans-Serif"/>
              <a:buChar char="•"/>
            </a:pPr>
            <a:r>
              <a:rPr lang="en-US" sz="1100" b="1" u="sng" dirty="0">
                <a:solidFill>
                  <a:srgbClr val="4D5156"/>
                </a:solidFill>
              </a:rPr>
              <a:t>Curie Surface Depth</a:t>
            </a:r>
            <a:r>
              <a:rPr lang="en-US" sz="1100" b="1" dirty="0">
                <a:solidFill>
                  <a:srgbClr val="4D5156"/>
                </a:solidFill>
              </a:rPr>
              <a:t>:</a:t>
            </a:r>
            <a:r>
              <a:rPr lang="en-US" sz="1000" b="1" dirty="0">
                <a:solidFill>
                  <a:srgbClr val="4D5156"/>
                </a:solidFill>
              </a:rPr>
              <a:t> At 10-24 km, the shallowest region being  also near the XJWZ area at 10-12 km, indicating high potential geothermal resources.</a:t>
            </a:r>
            <a:endParaRPr lang="en-US" sz="1000" dirty="0"/>
          </a:p>
        </p:txBody>
      </p:sp>
      <p:sp>
        <p:nvSpPr>
          <p:cNvPr id="6" name="Google Shape;67;p2">
            <a:extLst>
              <a:ext uri="{FF2B5EF4-FFF2-40B4-BE49-F238E27FC236}">
                <a16:creationId xmlns:a16="http://schemas.microsoft.com/office/drawing/2014/main" id="{94711E59-BD36-1AD7-FD33-2DCC688EE045}"/>
              </a:ext>
            </a:extLst>
          </p:cNvPr>
          <p:cNvSpPr txBox="1">
            <a:spLocks/>
          </p:cNvSpPr>
          <p:nvPr/>
        </p:nvSpPr>
        <p:spPr>
          <a:xfrm>
            <a:off x="5595170" y="4383951"/>
            <a:ext cx="3157107" cy="2101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800" dirty="0" err="1"/>
              <a:t>Fig</a:t>
            </a:r>
            <a:r>
              <a:rPr lang="pt-PT" sz="800" dirty="0"/>
              <a:t> 8</a:t>
            </a:r>
            <a:r>
              <a:rPr lang="pt-PT" sz="600" b="0" dirty="0"/>
              <a:t>: </a:t>
            </a:r>
            <a:r>
              <a:rPr lang="pt-PT" sz="600" b="0" dirty="0" err="1"/>
              <a:t>Representation</a:t>
            </a:r>
            <a:r>
              <a:rPr lang="pt-PT" sz="600" b="0" dirty="0"/>
              <a:t> </a:t>
            </a:r>
            <a:r>
              <a:rPr lang="pt-PT" sz="600" b="0" dirty="0" err="1"/>
              <a:t>of</a:t>
            </a:r>
            <a:r>
              <a:rPr lang="pt-PT" sz="600" b="0" dirty="0"/>
              <a:t> </a:t>
            </a:r>
            <a:r>
              <a:rPr lang="pt-PT" sz="600" b="0" dirty="0" err="1"/>
              <a:t>tectonic</a:t>
            </a:r>
            <a:r>
              <a:rPr lang="pt-PT" sz="600" b="0" dirty="0"/>
              <a:t> </a:t>
            </a:r>
            <a:r>
              <a:rPr lang="pt-PT" sz="600" b="0" dirty="0" err="1"/>
              <a:t>plate</a:t>
            </a:r>
            <a:r>
              <a:rPr lang="pt-PT" sz="600" b="0" dirty="0"/>
              <a:t> </a:t>
            </a:r>
            <a:r>
              <a:rPr lang="pt-PT" sz="600" b="0" dirty="0" err="1"/>
              <a:t>movements</a:t>
            </a:r>
            <a:r>
              <a:rPr lang="pt-PT" sz="600" b="0" dirty="0"/>
              <a:t> </a:t>
            </a:r>
            <a:r>
              <a:rPr lang="pt-PT" sz="600" b="0" dirty="0" err="1"/>
              <a:t>and</a:t>
            </a:r>
            <a:r>
              <a:rPr lang="pt-PT" sz="600" b="0" dirty="0"/>
              <a:t> </a:t>
            </a:r>
            <a:r>
              <a:rPr lang="pt-PT" sz="600" b="0" dirty="0" err="1"/>
              <a:t>consequences</a:t>
            </a:r>
            <a:endParaRPr lang="en-US" dirty="0" err="1"/>
          </a:p>
        </p:txBody>
      </p:sp>
      <p:sp>
        <p:nvSpPr>
          <p:cNvPr id="7" name="Google Shape;67;p2">
            <a:extLst>
              <a:ext uri="{FF2B5EF4-FFF2-40B4-BE49-F238E27FC236}">
                <a16:creationId xmlns:a16="http://schemas.microsoft.com/office/drawing/2014/main" id="{A46CC77C-88B7-0A59-B4BF-4BE4FD51322C}"/>
              </a:ext>
            </a:extLst>
          </p:cNvPr>
          <p:cNvSpPr txBox="1">
            <a:spLocks/>
          </p:cNvSpPr>
          <p:nvPr/>
        </p:nvSpPr>
        <p:spPr>
          <a:xfrm>
            <a:off x="3368235" y="2550031"/>
            <a:ext cx="1724094" cy="1504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800" dirty="0" err="1"/>
              <a:t>Fig</a:t>
            </a:r>
            <a:r>
              <a:rPr lang="pt-PT" sz="800" dirty="0"/>
              <a:t> 7</a:t>
            </a:r>
            <a:r>
              <a:rPr lang="pt-PT" sz="600" b="0" dirty="0"/>
              <a:t>: Curie </a:t>
            </a:r>
            <a:r>
              <a:rPr lang="pt-PT" sz="600" b="0" dirty="0" err="1"/>
              <a:t>depth</a:t>
            </a:r>
            <a:r>
              <a:rPr lang="pt-PT" sz="600" b="0" dirty="0"/>
              <a:t> </a:t>
            </a:r>
            <a:r>
              <a:rPr lang="pt-PT" sz="600" b="0" dirty="0" err="1"/>
              <a:t>globally</a:t>
            </a:r>
            <a:endParaRPr lang="pt-PT" sz="600" b="0" dirty="0"/>
          </a:p>
        </p:txBody>
      </p:sp>
      <p:sp>
        <p:nvSpPr>
          <p:cNvPr id="8" name="Google Shape;67;p2">
            <a:extLst>
              <a:ext uri="{FF2B5EF4-FFF2-40B4-BE49-F238E27FC236}">
                <a16:creationId xmlns:a16="http://schemas.microsoft.com/office/drawing/2014/main" id="{E3A4F3A3-57B7-103C-7BBC-5606AA442D3F}"/>
              </a:ext>
            </a:extLst>
          </p:cNvPr>
          <p:cNvSpPr txBox="1">
            <a:spLocks/>
          </p:cNvSpPr>
          <p:nvPr/>
        </p:nvSpPr>
        <p:spPr>
          <a:xfrm>
            <a:off x="7812932" y="1534981"/>
            <a:ext cx="1178182" cy="5257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800" dirty="0" err="1"/>
              <a:t>Fig</a:t>
            </a:r>
            <a:r>
              <a:rPr lang="pt-PT" sz="800" dirty="0"/>
              <a:t> 6</a:t>
            </a:r>
            <a:r>
              <a:rPr lang="pt-PT" sz="600" b="0" dirty="0"/>
              <a:t>: </a:t>
            </a:r>
            <a:r>
              <a:rPr lang="pt-PT" sz="600" b="0" dirty="0" err="1"/>
              <a:t>Earth's</a:t>
            </a:r>
            <a:r>
              <a:rPr lang="pt-PT" sz="600" b="0" dirty="0"/>
              <a:t> core </a:t>
            </a:r>
            <a:r>
              <a:rPr lang="pt-PT" sz="600" b="0" dirty="0" err="1"/>
              <a:t>and</a:t>
            </a:r>
            <a:r>
              <a:rPr lang="pt-PT" sz="600" b="0" dirty="0"/>
              <a:t> </a:t>
            </a:r>
            <a:r>
              <a:rPr lang="pt-PT" sz="600" b="0" dirty="0" err="1"/>
              <a:t>Moho</a:t>
            </a:r>
            <a:r>
              <a:rPr lang="pt-PT" sz="600" b="0" dirty="0"/>
              <a:t> </a:t>
            </a:r>
            <a:r>
              <a:rPr lang="pt-PT" sz="600" b="0" dirty="0" err="1"/>
              <a:t>line</a:t>
            </a:r>
            <a:r>
              <a:rPr lang="pt-PT" sz="600" b="0" dirty="0"/>
              <a:t> </a:t>
            </a:r>
            <a:r>
              <a:rPr lang="pt-PT" sz="600" b="0" dirty="0" err="1"/>
              <a:t>representation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>
            <a:spLocks noGrp="1"/>
          </p:cNvSpPr>
          <p:nvPr>
            <p:ph type="title"/>
          </p:nvPr>
        </p:nvSpPr>
        <p:spPr>
          <a:xfrm>
            <a:off x="4460700" y="102410"/>
            <a:ext cx="4683300" cy="9266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PT" sz="2600" err="1">
                <a:solidFill>
                  <a:schemeClr val="lt1"/>
                </a:solidFill>
              </a:rPr>
              <a:t>Geophysics</a:t>
            </a:r>
            <a:r>
              <a:rPr lang="pt-PT" sz="2600">
                <a:solidFill>
                  <a:schemeClr val="lt1"/>
                </a:solidFill>
              </a:rPr>
              <a:t> </a:t>
            </a:r>
            <a:r>
              <a:rPr lang="pt-PT" sz="2600" err="1">
                <a:solidFill>
                  <a:schemeClr val="lt1"/>
                </a:solidFill>
              </a:rPr>
              <a:t>fracture</a:t>
            </a:r>
            <a:r>
              <a:rPr lang="pt-PT" sz="2600">
                <a:solidFill>
                  <a:schemeClr val="lt1"/>
                </a:solidFill>
              </a:rPr>
              <a:t> </a:t>
            </a:r>
            <a:r>
              <a:rPr lang="pt-PT" sz="2600" err="1">
                <a:solidFill>
                  <a:schemeClr val="lt1"/>
                </a:solidFill>
              </a:rPr>
              <a:t>testing</a:t>
            </a:r>
          </a:p>
        </p:txBody>
      </p:sp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6566650" y="4810990"/>
            <a:ext cx="18318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/>
              <a:t>3</a:t>
            </a:r>
            <a:endParaRPr/>
          </a:p>
        </p:txBody>
      </p:sp>
      <p:pic>
        <p:nvPicPr>
          <p:cNvPr id="2" name="Picture 1" descr="A table with text and numbers&#10;&#10;Description automatically generated">
            <a:extLst>
              <a:ext uri="{FF2B5EF4-FFF2-40B4-BE49-F238E27FC236}">
                <a16:creationId xmlns:a16="http://schemas.microsoft.com/office/drawing/2014/main" id="{AD6DA434-457F-91BA-3603-D0BA23FF5B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4" t="-881" r="10131" b="246"/>
          <a:stretch/>
        </p:blipFill>
        <p:spPr>
          <a:xfrm>
            <a:off x="5403407" y="1729925"/>
            <a:ext cx="3324485" cy="2914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DF3AD2-14F0-A0B0-5023-7E1E72C55306}"/>
              </a:ext>
            </a:extLst>
          </p:cNvPr>
          <p:cNvSpPr txBox="1"/>
          <p:nvPr/>
        </p:nvSpPr>
        <p:spPr>
          <a:xfrm>
            <a:off x="2673599" y="1129195"/>
            <a:ext cx="2755515" cy="3335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>
              <a:lnSpc>
                <a:spcPct val="150000"/>
              </a:lnSpc>
              <a:buFont typeface="Wingdings"/>
              <a:buChar char="Ø"/>
            </a:pPr>
            <a:r>
              <a:rPr lang="en-US" b="1" u="sng" dirty="0"/>
              <a:t>Key:</a:t>
            </a:r>
            <a:r>
              <a:rPr lang="en-US" b="1" dirty="0"/>
              <a:t> </a:t>
            </a:r>
            <a:r>
              <a:rPr lang="en-US" sz="1200" b="1" dirty="0" err="1"/>
              <a:t>Geophisical</a:t>
            </a:r>
            <a:r>
              <a:rPr lang="en-US" sz="1200" b="1" dirty="0"/>
              <a:t>  parameters of the region;</a:t>
            </a:r>
            <a:endParaRPr lang="en-US" b="1" u="sng" dirty="0">
              <a:cs typeface="Times New Roman"/>
            </a:endParaRPr>
          </a:p>
          <a:p>
            <a:pPr marL="285750">
              <a:lnSpc>
                <a:spcPct val="150000"/>
              </a:lnSpc>
              <a:buFont typeface="Wingdings"/>
              <a:buChar char="Ø"/>
            </a:pPr>
            <a:r>
              <a:rPr lang="en-US" b="1" u="sng" dirty="0">
                <a:cs typeface="Times New Roman"/>
              </a:rPr>
              <a:t>Where:</a:t>
            </a:r>
            <a:r>
              <a:rPr lang="en-US" b="1" dirty="0">
                <a:cs typeface="Times New Roman"/>
              </a:rPr>
              <a:t> </a:t>
            </a:r>
            <a:r>
              <a:rPr lang="en-US" sz="1200" b="1" dirty="0">
                <a:cs typeface="Times New Roman"/>
              </a:rPr>
              <a:t>Deepest well, YS2;</a:t>
            </a:r>
            <a:endParaRPr lang="en-US" sz="1200" b="1" dirty="0"/>
          </a:p>
          <a:p>
            <a:pPr marL="285750">
              <a:lnSpc>
                <a:spcPct val="150000"/>
              </a:lnSpc>
              <a:buFont typeface="Wingdings"/>
              <a:buChar char="Ø"/>
            </a:pPr>
            <a:r>
              <a:rPr lang="en-US" b="1" u="sng" dirty="0">
                <a:cs typeface="Times New Roman"/>
              </a:rPr>
              <a:t>Little water:</a:t>
            </a:r>
            <a:r>
              <a:rPr lang="en-US" b="1" dirty="0">
                <a:cs typeface="Times New Roman"/>
              </a:rPr>
              <a:t> </a:t>
            </a:r>
            <a:r>
              <a:rPr lang="en-US" sz="1200" b="1" dirty="0">
                <a:cs typeface="Times New Roman"/>
              </a:rPr>
              <a:t>Dense lithology mall porosity, very thick rock;</a:t>
            </a:r>
          </a:p>
          <a:p>
            <a:pPr marL="285750">
              <a:lnSpc>
                <a:spcPct val="150000"/>
              </a:lnSpc>
              <a:buFont typeface="Wingdings"/>
              <a:buChar char="Ø"/>
            </a:pPr>
            <a:r>
              <a:rPr lang="en-US" b="1" u="sng" dirty="0">
                <a:cs typeface="Times New Roman"/>
              </a:rPr>
              <a:t>Low pore width:</a:t>
            </a:r>
            <a:r>
              <a:rPr lang="en-US" b="1" dirty="0">
                <a:cs typeface="Times New Roman"/>
              </a:rPr>
              <a:t> </a:t>
            </a:r>
            <a:r>
              <a:rPr lang="en-US" sz="1200" b="1" dirty="0">
                <a:cs typeface="Times New Roman"/>
              </a:rPr>
              <a:t>less than 0.2 mm, rich natural cracks;</a:t>
            </a:r>
          </a:p>
          <a:p>
            <a:pPr marL="285750">
              <a:lnSpc>
                <a:spcPct val="150000"/>
              </a:lnSpc>
              <a:buFont typeface="Wingdings"/>
              <a:buChar char="Ø"/>
            </a:pPr>
            <a:r>
              <a:rPr lang="en-US" b="1" dirty="0">
                <a:cs typeface="Times New Roman"/>
              </a:rPr>
              <a:t> </a:t>
            </a:r>
            <a:r>
              <a:rPr lang="en-US" b="1" u="sng" dirty="0" err="1">
                <a:cs typeface="Times New Roman"/>
              </a:rPr>
              <a:t>Yingchen</a:t>
            </a:r>
            <a:r>
              <a:rPr lang="en-US" b="1" u="sng" dirty="0">
                <a:cs typeface="Times New Roman"/>
              </a:rPr>
              <a:t> temperature:</a:t>
            </a:r>
            <a:r>
              <a:rPr lang="en-US" b="1" dirty="0">
                <a:cs typeface="Times New Roman"/>
              </a:rPr>
              <a:t> </a:t>
            </a:r>
            <a:r>
              <a:rPr lang="en-US" sz="1200" b="1" dirty="0">
                <a:cs typeface="Times New Roman"/>
              </a:rPr>
              <a:t>150℃-200℃.</a:t>
            </a:r>
            <a:endParaRPr lang="en-US" sz="1200" b="1" dirty="0"/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6B31EA-9ABA-B34F-3684-DDC9E4D01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90" y="1284110"/>
            <a:ext cx="2592751" cy="278685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0E7E0C1-8700-0BC4-B077-751465B79800}"/>
              </a:ext>
            </a:extLst>
          </p:cNvPr>
          <p:cNvGrpSpPr/>
          <p:nvPr/>
        </p:nvGrpSpPr>
        <p:grpSpPr>
          <a:xfrm>
            <a:off x="5406908" y="1033788"/>
            <a:ext cx="3312800" cy="695945"/>
            <a:chOff x="1420697" y="176538"/>
            <a:chExt cx="2875779" cy="628485"/>
          </a:xfrm>
        </p:grpSpPr>
        <p:pic>
          <p:nvPicPr>
            <p:cNvPr id="5" name="Picture 4" descr="A black and white card with black text&#10;&#10;Description automatically generated">
              <a:extLst>
                <a:ext uri="{FF2B5EF4-FFF2-40B4-BE49-F238E27FC236}">
                  <a16:creationId xmlns:a16="http://schemas.microsoft.com/office/drawing/2014/main" id="{A52C4E57-7974-F9DE-9A91-8C0E13E73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2279" y="176538"/>
              <a:ext cx="2871889" cy="412818"/>
            </a:xfrm>
            <a:prstGeom prst="rect">
              <a:avLst/>
            </a:prstGeom>
          </p:spPr>
        </p:pic>
        <p:pic>
          <p:nvPicPr>
            <p:cNvPr id="7" name="Picture 6" descr="A white background with black and white clouds&#10;&#10;Description automatically generated">
              <a:extLst>
                <a:ext uri="{FF2B5EF4-FFF2-40B4-BE49-F238E27FC236}">
                  <a16:creationId xmlns:a16="http://schemas.microsoft.com/office/drawing/2014/main" id="{295EB64D-5FFF-DA80-B05B-974C67FF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0697" y="573465"/>
              <a:ext cx="2875779" cy="23155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59E49B-2747-2ADC-C2EF-01688DC66E8E}"/>
              </a:ext>
            </a:extLst>
          </p:cNvPr>
          <p:cNvSpPr txBox="1"/>
          <p:nvPr/>
        </p:nvSpPr>
        <p:spPr>
          <a:xfrm>
            <a:off x="4584607" y="4441731"/>
            <a:ext cx="8698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600" dirty="0"/>
              <a:t>(</a:t>
            </a:r>
            <a:r>
              <a:rPr lang="pt-PT" sz="600" dirty="0" err="1"/>
              <a:t>Guo</a:t>
            </a:r>
            <a:r>
              <a:rPr lang="pt-PT" sz="600" dirty="0"/>
              <a:t> </a:t>
            </a:r>
            <a:r>
              <a:rPr lang="pt-PT" sz="600" dirty="0" err="1"/>
              <a:t>et</a:t>
            </a:r>
            <a:r>
              <a:rPr lang="pt-PT" sz="600" dirty="0"/>
              <a:t> al.,2015)</a:t>
            </a:r>
            <a:endParaRPr lang="en-US" sz="600" dirty="0"/>
          </a:p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6D1D1B-4240-3930-7580-8B85EAE537F1}"/>
              </a:ext>
            </a:extLst>
          </p:cNvPr>
          <p:cNvSpPr txBox="1"/>
          <p:nvPr/>
        </p:nvSpPr>
        <p:spPr>
          <a:xfrm>
            <a:off x="1105181" y="4240025"/>
            <a:ext cx="8698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600" dirty="0"/>
              <a:t>(</a:t>
            </a:r>
            <a:r>
              <a:rPr lang="pt-PT" sz="600" dirty="0" err="1"/>
              <a:t>Guo</a:t>
            </a:r>
            <a:r>
              <a:rPr lang="pt-PT" sz="600" dirty="0"/>
              <a:t> </a:t>
            </a:r>
            <a:r>
              <a:rPr lang="pt-PT" sz="600" dirty="0" err="1"/>
              <a:t>et</a:t>
            </a:r>
            <a:r>
              <a:rPr lang="pt-PT" sz="600" dirty="0"/>
              <a:t> al.,2015)</a:t>
            </a:r>
            <a:endParaRPr lang="en-US" sz="6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2616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Powerpoint-IST_1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CCCCCC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1015</Words>
  <Application>Microsoft Office PowerPoint</Application>
  <PresentationFormat>On-screen Show (16:9)</PresentationFormat>
  <Paragraphs>150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Arial,Sans-Serif</vt:lpstr>
      <vt:lpstr>Calibri</vt:lpstr>
      <vt:lpstr>Cambria Math</vt:lpstr>
      <vt:lpstr>Times New Roman</vt:lpstr>
      <vt:lpstr>Wingdings</vt:lpstr>
      <vt:lpstr>Template-Powerpoint-IST_1</vt:lpstr>
      <vt:lpstr>Geothermal Energy</vt:lpstr>
      <vt:lpstr>Geological Setting</vt:lpstr>
      <vt:lpstr>Geological Setting</vt:lpstr>
      <vt:lpstr>Geothermal Field</vt:lpstr>
      <vt:lpstr>PowerPoint Presentation</vt:lpstr>
      <vt:lpstr>Geothermal Field</vt:lpstr>
      <vt:lpstr>Geothermal Field</vt:lpstr>
      <vt:lpstr>Geophysics </vt:lpstr>
      <vt:lpstr>Geophysics fracture testing</vt:lpstr>
      <vt:lpstr>Reservoir Studies</vt:lpstr>
      <vt:lpstr>References</vt:lpstr>
      <vt:lpstr>Thank you for 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Geothermal Energy</dc:title>
  <dc:creator>pedro miguel manuel</dc:creator>
  <cp:lastModifiedBy>Pedro Miguel Almeida Manuel</cp:lastModifiedBy>
  <cp:revision>231</cp:revision>
  <dcterms:modified xsi:type="dcterms:W3CDTF">2024-05-26T18:41:38Z</dcterms:modified>
</cp:coreProperties>
</file>